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97" r:id="rId2"/>
    <p:sldId id="335" r:id="rId3"/>
    <p:sldId id="375" r:id="rId4"/>
    <p:sldId id="294" r:id="rId5"/>
    <p:sldId id="299" r:id="rId6"/>
    <p:sldId id="378" r:id="rId7"/>
    <p:sldId id="380" r:id="rId8"/>
    <p:sldId id="295" r:id="rId9"/>
    <p:sldId id="426" r:id="rId10"/>
    <p:sldId id="296" r:id="rId11"/>
    <p:sldId id="306" r:id="rId12"/>
    <p:sldId id="300" r:id="rId13"/>
    <p:sldId id="301" r:id="rId14"/>
    <p:sldId id="305" r:id="rId15"/>
    <p:sldId id="371" r:id="rId16"/>
    <p:sldId id="355" r:id="rId17"/>
    <p:sldId id="389" r:id="rId18"/>
    <p:sldId id="302" r:id="rId19"/>
    <p:sldId id="372" r:id="rId20"/>
    <p:sldId id="313" r:id="rId21"/>
    <p:sldId id="376" r:id="rId22"/>
    <p:sldId id="314" r:id="rId23"/>
    <p:sldId id="315" r:id="rId24"/>
    <p:sldId id="317" r:id="rId25"/>
    <p:sldId id="407" r:id="rId26"/>
    <p:sldId id="408" r:id="rId27"/>
    <p:sldId id="303" r:id="rId28"/>
    <p:sldId id="324" r:id="rId29"/>
    <p:sldId id="325" r:id="rId30"/>
    <p:sldId id="326" r:id="rId31"/>
    <p:sldId id="328" r:id="rId32"/>
    <p:sldId id="329" r:id="rId33"/>
    <p:sldId id="331" r:id="rId34"/>
    <p:sldId id="307" r:id="rId35"/>
    <p:sldId id="385" r:id="rId36"/>
    <p:sldId id="308" r:id="rId37"/>
    <p:sldId id="357" r:id="rId38"/>
    <p:sldId id="358" r:id="rId39"/>
    <p:sldId id="370" r:id="rId40"/>
    <p:sldId id="428" r:id="rId41"/>
    <p:sldId id="429" r:id="rId42"/>
    <p:sldId id="431" r:id="rId43"/>
    <p:sldId id="432" r:id="rId44"/>
    <p:sldId id="391" r:id="rId45"/>
    <p:sldId id="310" r:id="rId46"/>
    <p:sldId id="311" r:id="rId47"/>
    <p:sldId id="359" r:id="rId48"/>
    <p:sldId id="360" r:id="rId49"/>
    <p:sldId id="363" r:id="rId50"/>
    <p:sldId id="366" r:id="rId51"/>
    <p:sldId id="367" r:id="rId52"/>
    <p:sldId id="368" r:id="rId53"/>
    <p:sldId id="392" r:id="rId54"/>
    <p:sldId id="394" r:id="rId55"/>
    <p:sldId id="395" r:id="rId56"/>
    <p:sldId id="396" r:id="rId57"/>
    <p:sldId id="397" r:id="rId58"/>
    <p:sldId id="401" r:id="rId59"/>
    <p:sldId id="403"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86" r:id="rId73"/>
    <p:sldId id="387" r:id="rId74"/>
    <p:sldId id="413" r:id="rId75"/>
    <p:sldId id="414" r:id="rId76"/>
    <p:sldId id="415" r:id="rId77"/>
    <p:sldId id="416" r:id="rId78"/>
    <p:sldId id="417" r:id="rId79"/>
    <p:sldId id="418" r:id="rId80"/>
    <p:sldId id="419" r:id="rId81"/>
    <p:sldId id="420" r:id="rId82"/>
    <p:sldId id="421" r:id="rId83"/>
    <p:sldId id="422" r:id="rId84"/>
    <p:sldId id="390" r:id="rId85"/>
    <p:sldId id="318" r:id="rId86"/>
    <p:sldId id="319" r:id="rId87"/>
    <p:sldId id="320" r:id="rId88"/>
    <p:sldId id="321" r:id="rId89"/>
    <p:sldId id="333" r:id="rId90"/>
    <p:sldId id="322" r:id="rId91"/>
    <p:sldId id="323" r:id="rId92"/>
    <p:sldId id="373" r:id="rId93"/>
    <p:sldId id="381" r:id="rId94"/>
    <p:sldId id="292" r:id="rId95"/>
    <p:sldId id="29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7" autoAdjust="0"/>
    <p:restoredTop sz="94660"/>
  </p:normalViewPr>
  <p:slideViewPr>
    <p:cSldViewPr snapToGrid="0">
      <p:cViewPr varScale="1">
        <p:scale>
          <a:sx n="67" d="100"/>
          <a:sy n="67" d="100"/>
        </p:scale>
        <p:origin x="6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77CDE-F1DE-4C8F-9601-6A596D1A0A60}" type="datetimeFigureOut">
              <a:rPr lang="en-US" smtClean="0"/>
              <a:t>10/4/2016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E9843-B485-490A-9E8D-7DCD6835F1D2}" type="slidenum">
              <a:rPr lang="en-US" smtClean="0"/>
              <a:t>‹#›</a:t>
            </a:fld>
            <a:endParaRPr lang="en-US"/>
          </a:p>
        </p:txBody>
      </p:sp>
    </p:spTree>
    <p:extLst>
      <p:ext uri="{BB962C8B-B14F-4D97-AF65-F5344CB8AC3E}">
        <p14:creationId xmlns:p14="http://schemas.microsoft.com/office/powerpoint/2010/main" val="180690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FPGA" TargetMode="External"/><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en.wikipedia.org/wiki/Xilinx"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Voltage-controlled_oscillator" TargetMode="External"/><Relationship Id="rId3" Type="http://schemas.openxmlformats.org/officeDocument/2006/relationships/hyperlink" Target="http://en.wikipedia.org/wiki/Control_system" TargetMode="External"/><Relationship Id="rId7" Type="http://schemas.openxmlformats.org/officeDocument/2006/relationships/hyperlink" Target="http://en.wikipedia.org/wiki/Feedback" TargetMode="External"/><Relationship Id="rId2" Type="http://schemas.openxmlformats.org/officeDocument/2006/relationships/slide" Target="../slides/slide90.xml"/><Relationship Id="rId1" Type="http://schemas.openxmlformats.org/officeDocument/2006/relationships/notesMaster" Target="../notesMasters/notesMaster1.xml"/><Relationship Id="rId6" Type="http://schemas.openxmlformats.org/officeDocument/2006/relationships/hyperlink" Target="http://en.wikipedia.org/wiki/Oscillator" TargetMode="External"/><Relationship Id="rId5" Type="http://schemas.openxmlformats.org/officeDocument/2006/relationships/hyperlink" Target="http://en.wikipedia.org/wiki/Phase_(waves)" TargetMode="External"/><Relationship Id="rId10" Type="http://schemas.openxmlformats.org/officeDocument/2006/relationships/hyperlink" Target="http://en.wikipedia.org/wiki/Negative_feedback_loop" TargetMode="External"/><Relationship Id="rId4" Type="http://schemas.openxmlformats.org/officeDocument/2006/relationships/hyperlink" Target="http://en.wikipedia.org/wiki/Signal_(electrical_engineering)" TargetMode="External"/><Relationship Id="rId9" Type="http://schemas.openxmlformats.org/officeDocument/2006/relationships/hyperlink" Target="http://en.wikipedia.org/wiki/Frequency_divider"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BFA692-44BD-4C79-BF06-92EC8B28D1D9}"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85325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0715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8204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3281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Has 2 Physical Power PC Cores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BE33C9-EA53-4CC8-B9D3-3BAFEC91EE58}" type="slidenum">
              <a:rPr lang="en-US" altLang="en-US">
                <a:latin typeface="Arial" panose="020B0604020202020204" pitchFamily="34" charset="0"/>
              </a:rPr>
              <a:pPr>
                <a:spcBef>
                  <a:spcPct val="0"/>
                </a:spcBef>
              </a:pPr>
              <a:t>85</a:t>
            </a:fld>
            <a:endParaRPr lang="en-US" altLang="en-US">
              <a:latin typeface="Arial" panose="020B0604020202020204" pitchFamily="34" charset="0"/>
            </a:endParaRPr>
          </a:p>
        </p:txBody>
      </p:sp>
    </p:spTree>
    <p:extLst>
      <p:ext uri="{BB962C8B-B14F-4D97-AF65-F5344CB8AC3E}">
        <p14:creationId xmlns:p14="http://schemas.microsoft.com/office/powerpoint/2010/main" val="367196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Top: Block Diagram of the Virtex-II System </a:t>
            </a:r>
          </a:p>
          <a:p>
            <a:pPr eaLnBrk="1" hangingPunct="1">
              <a:spcBef>
                <a:spcPct val="0"/>
              </a:spcBef>
            </a:pPr>
            <a:r>
              <a:rPr lang="en-US" altLang="en-US" smtClean="0"/>
              <a:t>LEFT Side: Ways to configure the FPGA, Power the FPGA, Manage Clocking of the FPGA</a:t>
            </a:r>
          </a:p>
          <a:p>
            <a:pPr eaLnBrk="1" hangingPunct="1">
              <a:spcBef>
                <a:spcPct val="0"/>
              </a:spcBef>
            </a:pPr>
            <a:r>
              <a:rPr lang="en-US" altLang="en-US" smtClean="0"/>
              <a:t>RIGHT Side: Components/Peripherals and Outputs that can be utilized by the FPGA</a:t>
            </a:r>
          </a:p>
          <a:p>
            <a:pPr eaLnBrk="1" hangingPunct="1">
              <a:spcBef>
                <a:spcPct val="0"/>
              </a:spcBef>
            </a:pPr>
            <a:endParaRPr lang="en-US" altLang="en-US" smtClean="0"/>
          </a:p>
          <a:p>
            <a:pPr eaLnBrk="1" hangingPunct="1">
              <a:spcBef>
                <a:spcPct val="0"/>
              </a:spcBef>
            </a:pPr>
            <a:r>
              <a:rPr lang="en-US" altLang="en-US" smtClean="0"/>
              <a:t>Bottom: I/O pad connections to the Peripheral Devices</a:t>
            </a:r>
          </a:p>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960B8A-80BC-4C6A-B5A7-E0689C388DD3}" type="slidenum">
              <a:rPr lang="en-US" altLang="en-US">
                <a:latin typeface="Arial" panose="020B0604020202020204" pitchFamily="34" charset="0"/>
              </a:rPr>
              <a:pPr>
                <a:spcBef>
                  <a:spcPct val="0"/>
                </a:spcBef>
              </a:pPr>
              <a:t>86</a:t>
            </a:fld>
            <a:endParaRPr lang="en-US" altLang="en-US">
              <a:latin typeface="Arial" panose="020B0604020202020204" pitchFamily="34" charset="0"/>
            </a:endParaRPr>
          </a:p>
        </p:txBody>
      </p:sp>
    </p:spTree>
    <p:extLst>
      <p:ext uri="{BB962C8B-B14F-4D97-AF65-F5344CB8AC3E}">
        <p14:creationId xmlns:p14="http://schemas.microsoft.com/office/powerpoint/2010/main" val="3106602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Unlike the Virtex 2 the Virtex 5 uses a MicroBlaze processor; it is entirely software-based. Designed for Xilinx </a:t>
            </a:r>
            <a:r>
              <a:rPr lang="en-US" altLang="en-US" smtClean="0">
                <a:hlinkClick r:id="rId3" tooltip="FPGA"/>
              </a:rPr>
              <a:t>FPGAs</a:t>
            </a:r>
            <a:r>
              <a:rPr lang="en-US" altLang="en-US" smtClean="0"/>
              <a:t> from </a:t>
            </a:r>
            <a:r>
              <a:rPr lang="en-US" altLang="en-US" smtClean="0">
                <a:hlinkClick r:id="rId4" tooltip="Xilinx"/>
              </a:rPr>
              <a:t>Xilinx</a:t>
            </a:r>
            <a:r>
              <a:rPr lang="en-US" altLang="en-US" smtClean="0"/>
              <a:t>. As a soft-core processor, MicroBlaze is implemented entirely in the general-purpose memory and logic fabric of Xilinx FPGAs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AF9E8D-DF58-406F-8199-E0ABA014E221}" type="slidenum">
              <a:rPr lang="en-US" altLang="en-US">
                <a:latin typeface="Arial" panose="020B0604020202020204" pitchFamily="34" charset="0"/>
              </a:rPr>
              <a:pPr>
                <a:spcBef>
                  <a:spcPct val="0"/>
                </a:spcBef>
              </a:pPr>
              <a:t>87</a:t>
            </a:fld>
            <a:endParaRPr lang="en-US" altLang="en-US">
              <a:latin typeface="Arial" panose="020B0604020202020204" pitchFamily="34" charset="0"/>
            </a:endParaRPr>
          </a:p>
        </p:txBody>
      </p:sp>
    </p:spTree>
    <p:extLst>
      <p:ext uri="{BB962C8B-B14F-4D97-AF65-F5344CB8AC3E}">
        <p14:creationId xmlns:p14="http://schemas.microsoft.com/office/powerpoint/2010/main" val="1280191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F0FB30-8FAB-41BF-85FD-7EB5D76EAC0F}" type="slidenum">
              <a:rPr lang="en-US" altLang="en-US">
                <a:latin typeface="Arial" panose="020B0604020202020204" pitchFamily="34" charset="0"/>
              </a:rPr>
              <a:pPr>
                <a:spcBef>
                  <a:spcPct val="0"/>
                </a:spcBef>
              </a:pPr>
              <a:t>88</a:t>
            </a:fld>
            <a:endParaRPr lang="en-US" altLang="en-US">
              <a:latin typeface="Arial" panose="020B0604020202020204" pitchFamily="34" charset="0"/>
            </a:endParaRPr>
          </a:p>
        </p:txBody>
      </p:sp>
    </p:spTree>
    <p:extLst>
      <p:ext uri="{BB962C8B-B14F-4D97-AF65-F5344CB8AC3E}">
        <p14:creationId xmlns:p14="http://schemas.microsoft.com/office/powerpoint/2010/main" val="114271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100" smtClean="0"/>
              <a:t>1. Virtex-5 FPGA slices are organized differently from previous generations. Each Virtex-5 FPGA slice contains four LUTs and four flip-flops (previously it was two LUTs and two flip-flops.)</a:t>
            </a:r>
          </a:p>
          <a:p>
            <a:pPr eaLnBrk="1" hangingPunct="1">
              <a:lnSpc>
                <a:spcPct val="80000"/>
              </a:lnSpc>
              <a:spcBef>
                <a:spcPct val="0"/>
              </a:spcBef>
            </a:pPr>
            <a:r>
              <a:rPr lang="en-US" altLang="en-US" sz="1100" smtClean="0"/>
              <a:t>2. Each DSP48E slice contains a 25 x 18 multiplier, an adder, and an accumulator.</a:t>
            </a:r>
          </a:p>
          <a:p>
            <a:pPr eaLnBrk="1" hangingPunct="1">
              <a:lnSpc>
                <a:spcPct val="80000"/>
              </a:lnSpc>
              <a:spcBef>
                <a:spcPct val="0"/>
              </a:spcBef>
            </a:pPr>
            <a:r>
              <a:rPr lang="en-US" altLang="en-US" sz="1100" smtClean="0"/>
              <a:t>3. Block RAMs are fundamentally 36 Kbits in size. Each block can also be used as two independent 18-Kbit blocks.</a:t>
            </a:r>
          </a:p>
          <a:p>
            <a:pPr eaLnBrk="1" hangingPunct="1">
              <a:lnSpc>
                <a:spcPct val="80000"/>
              </a:lnSpc>
              <a:spcBef>
                <a:spcPct val="0"/>
              </a:spcBef>
            </a:pPr>
            <a:r>
              <a:rPr lang="en-US" altLang="en-US" sz="1100" smtClean="0"/>
              <a:t>4. Each Clock Management Tile (CMT) contains two DCMs and one PLL.</a:t>
            </a:r>
          </a:p>
          <a:p>
            <a:pPr eaLnBrk="1" hangingPunct="1">
              <a:lnSpc>
                <a:spcPct val="80000"/>
              </a:lnSpc>
              <a:spcBef>
                <a:spcPct val="0"/>
              </a:spcBef>
            </a:pPr>
            <a:r>
              <a:rPr lang="en-US" altLang="en-US" sz="1100" smtClean="0"/>
              <a:t>5. This table lists separate Ethernet MACs per device.</a:t>
            </a:r>
          </a:p>
          <a:p>
            <a:pPr eaLnBrk="1" hangingPunct="1">
              <a:lnSpc>
                <a:spcPct val="80000"/>
              </a:lnSpc>
              <a:spcBef>
                <a:spcPct val="0"/>
              </a:spcBef>
            </a:pPr>
            <a:r>
              <a:rPr lang="en-US" altLang="en-US" sz="1100" smtClean="0"/>
              <a:t>6. RocketIO GTP transceivers are designed to run from 100 Mb/s to 3.75 Gb/s. RocketIO GTX transceivers are designed to run from 150 Mb/s to</a:t>
            </a:r>
          </a:p>
          <a:p>
            <a:pPr eaLnBrk="1" hangingPunct="1">
              <a:lnSpc>
                <a:spcPct val="80000"/>
              </a:lnSpc>
              <a:spcBef>
                <a:spcPct val="0"/>
              </a:spcBef>
            </a:pPr>
            <a:r>
              <a:rPr lang="en-US" altLang="en-US" sz="1100" smtClean="0"/>
              <a:t>6.5 Gb/s.</a:t>
            </a:r>
          </a:p>
          <a:p>
            <a:pPr eaLnBrk="1" hangingPunct="1">
              <a:lnSpc>
                <a:spcPct val="80000"/>
              </a:lnSpc>
              <a:spcBef>
                <a:spcPct val="0"/>
              </a:spcBef>
            </a:pPr>
            <a:r>
              <a:rPr lang="en-US" altLang="en-US" sz="1100" smtClean="0"/>
              <a:t>7. This number does not include RocketIO transceivers.</a:t>
            </a:r>
          </a:p>
          <a:p>
            <a:pPr eaLnBrk="1" hangingPunct="1">
              <a:lnSpc>
                <a:spcPct val="80000"/>
              </a:lnSpc>
              <a:spcBef>
                <a:spcPct val="0"/>
              </a:spcBef>
            </a:pPr>
            <a:r>
              <a:rPr lang="en-US" altLang="en-US" sz="1100" smtClean="0"/>
              <a:t>8. Includes configuration Bank 0.</a:t>
            </a:r>
          </a:p>
          <a:p>
            <a:pPr eaLnBrk="1" hangingPunct="1">
              <a:lnSpc>
                <a:spcPct val="80000"/>
              </a:lnSpc>
              <a:spcBef>
                <a:spcPct val="0"/>
              </a:spcBef>
            </a:pPr>
            <a:endParaRPr lang="en-US" altLang="en-US" sz="1100" smtClean="0"/>
          </a:p>
          <a:p>
            <a:pPr eaLnBrk="1" hangingPunct="1">
              <a:lnSpc>
                <a:spcPct val="80000"/>
              </a:lnSpc>
              <a:spcBef>
                <a:spcPct val="0"/>
              </a:spcBef>
            </a:pPr>
            <a:r>
              <a:rPr lang="en-US" altLang="en-US" sz="1100" smtClean="0"/>
              <a:t>DCM: Digital Clock Manager</a:t>
            </a:r>
          </a:p>
          <a:p>
            <a:pPr eaLnBrk="1" hangingPunct="1">
              <a:lnSpc>
                <a:spcPct val="80000"/>
              </a:lnSpc>
              <a:spcBef>
                <a:spcPct val="0"/>
              </a:spcBef>
            </a:pPr>
            <a:endParaRPr lang="en-US" altLang="en-US" sz="1100" smtClean="0"/>
          </a:p>
          <a:p>
            <a:pPr eaLnBrk="1" hangingPunct="1">
              <a:lnSpc>
                <a:spcPct val="80000"/>
              </a:lnSpc>
            </a:pPr>
            <a:r>
              <a:rPr lang="en-US" altLang="en-US" sz="1100" smtClean="0"/>
              <a:t>A </a:t>
            </a:r>
            <a:r>
              <a:rPr lang="en-US" altLang="en-US" sz="1100" b="1" smtClean="0"/>
              <a:t>phase-locked loop</a:t>
            </a:r>
            <a:r>
              <a:rPr lang="en-US" altLang="en-US" sz="1100" smtClean="0"/>
              <a:t> or </a:t>
            </a:r>
            <a:r>
              <a:rPr lang="en-US" altLang="en-US" sz="1100" b="1" smtClean="0"/>
              <a:t>phase lock loop</a:t>
            </a:r>
            <a:r>
              <a:rPr lang="en-US" altLang="en-US" sz="1100" smtClean="0"/>
              <a:t> (PLL) is a </a:t>
            </a:r>
            <a:r>
              <a:rPr lang="en-US" altLang="en-US" sz="1100" smtClean="0">
                <a:hlinkClick r:id="rId3" tooltip="Control system"/>
              </a:rPr>
              <a:t>control system</a:t>
            </a:r>
            <a:r>
              <a:rPr lang="en-US" altLang="en-US" sz="1100" smtClean="0"/>
              <a:t> that generates a </a:t>
            </a:r>
            <a:r>
              <a:rPr lang="en-US" altLang="en-US" sz="1100" smtClean="0">
                <a:hlinkClick r:id="rId4" tooltip="Signal (electrical engineering)"/>
              </a:rPr>
              <a:t>signal</a:t>
            </a:r>
            <a:r>
              <a:rPr lang="en-US" altLang="en-US" sz="1100" smtClean="0"/>
              <a:t> that has a fixed relation to the </a:t>
            </a:r>
            <a:r>
              <a:rPr lang="en-US" altLang="en-US" sz="1100" smtClean="0">
                <a:hlinkClick r:id="rId5" tooltip="Phase (waves)"/>
              </a:rPr>
              <a:t>phase</a:t>
            </a:r>
            <a:r>
              <a:rPr lang="en-US" altLang="en-US" sz="1100" smtClean="0"/>
              <a:t> of a "reference" signal. A phase-locked loop circuit responds to both the frequency and the phase of the input signals, automatically raising or lowering the frequency of a controlled </a:t>
            </a:r>
            <a:r>
              <a:rPr lang="en-US" altLang="en-US" sz="1100" smtClean="0">
                <a:hlinkClick r:id="rId6" tooltip="Oscillator"/>
              </a:rPr>
              <a:t>oscillator</a:t>
            </a:r>
            <a:r>
              <a:rPr lang="en-US" altLang="en-US" sz="1100" smtClean="0"/>
              <a:t> until it is matched to the reference in both frequency and phase. A phase-locked loop is an example of a control system using negative </a:t>
            </a:r>
            <a:r>
              <a:rPr lang="en-US" altLang="en-US" sz="1100" smtClean="0">
                <a:hlinkClick r:id="rId7" tooltip="Feedback"/>
              </a:rPr>
              <a:t>feedback</a:t>
            </a:r>
            <a:r>
              <a:rPr lang="en-US" altLang="en-US" sz="1100" smtClean="0"/>
              <a:t>.</a:t>
            </a:r>
          </a:p>
          <a:p>
            <a:pPr eaLnBrk="1" hangingPunct="1">
              <a:lnSpc>
                <a:spcPct val="80000"/>
              </a:lnSpc>
            </a:pPr>
            <a:r>
              <a:rPr lang="en-US" altLang="en-US" sz="1100" smtClean="0"/>
              <a:t>In simpler terms, a PLL compares the frequencies of two signals and produces an error signal which is proportional to the difference between the input frequencies. The error signal is then low-pass filtered and used to drive a </a:t>
            </a:r>
            <a:r>
              <a:rPr lang="en-US" altLang="en-US" sz="1100" smtClean="0">
                <a:hlinkClick r:id="rId8" tooltip="Voltage-controlled oscillator"/>
              </a:rPr>
              <a:t>voltage-controlled oscillator</a:t>
            </a:r>
            <a:r>
              <a:rPr lang="en-US" altLang="en-US" sz="1100" smtClean="0"/>
              <a:t> (VCO) which creates an output frequency. The output frequency is fed through a </a:t>
            </a:r>
            <a:r>
              <a:rPr lang="en-US" altLang="en-US" sz="1100" smtClean="0">
                <a:hlinkClick r:id="rId9" tooltip="Frequency divider"/>
              </a:rPr>
              <a:t>frequency divider</a:t>
            </a:r>
            <a:r>
              <a:rPr lang="en-US" altLang="en-US" sz="1100" smtClean="0"/>
              <a:t> back to the input of the system, producing a </a:t>
            </a:r>
            <a:r>
              <a:rPr lang="en-US" altLang="en-US" sz="1100" smtClean="0">
                <a:hlinkClick r:id="rId10" tooltip="Negative feedback loop"/>
              </a:rPr>
              <a:t>negative feedback loop</a:t>
            </a:r>
            <a:r>
              <a:rPr lang="en-US" altLang="en-US" sz="1100" smtClean="0"/>
              <a:t>. If the output frequency drifts, the error signal will increase, driving the frequency in the opposite direction so as to reduce the error. Thus the output is locked to the frequency at the other input. This input is called the reference and is often derived from a crystal oscillator, which is very stable in frequency.</a:t>
            </a:r>
          </a:p>
          <a:p>
            <a:pPr eaLnBrk="1" hangingPunct="1">
              <a:lnSpc>
                <a:spcPct val="80000"/>
              </a:lnSpc>
              <a:spcBef>
                <a:spcPct val="0"/>
              </a:spcBef>
            </a:pPr>
            <a:endParaRPr lang="en-US" altLang="en-US" sz="110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2B30A3-2B89-4A34-B895-FAD1ACCA4D92}" type="slidenum">
              <a:rPr lang="en-US" altLang="en-US">
                <a:latin typeface="Arial" panose="020B0604020202020204" pitchFamily="34" charset="0"/>
              </a:rPr>
              <a:pPr>
                <a:spcBef>
                  <a:spcPct val="0"/>
                </a:spcBef>
              </a:pPr>
              <a:t>90</a:t>
            </a:fld>
            <a:endParaRPr lang="en-US" altLang="en-US">
              <a:latin typeface="Arial" panose="020B0604020202020204" pitchFamily="34" charset="0"/>
            </a:endParaRPr>
          </a:p>
        </p:txBody>
      </p:sp>
    </p:spTree>
    <p:extLst>
      <p:ext uri="{BB962C8B-B14F-4D97-AF65-F5344CB8AC3E}">
        <p14:creationId xmlns:p14="http://schemas.microsoft.com/office/powerpoint/2010/main" val="1301613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65FB4C-EB16-4393-9AA5-E918F43D0574}" type="slidenum">
              <a:rPr lang="en-US" altLang="en-US">
                <a:latin typeface="Arial" panose="020B0604020202020204" pitchFamily="34" charset="0"/>
              </a:rPr>
              <a:pPr>
                <a:spcBef>
                  <a:spcPct val="0"/>
                </a:spcBef>
              </a:pPr>
              <a:t>91</a:t>
            </a:fld>
            <a:endParaRPr lang="en-US" altLang="en-US">
              <a:latin typeface="Arial" panose="020B0604020202020204" pitchFamily="34" charset="0"/>
            </a:endParaRPr>
          </a:p>
        </p:txBody>
      </p:sp>
    </p:spTree>
    <p:extLst>
      <p:ext uri="{BB962C8B-B14F-4D97-AF65-F5344CB8AC3E}">
        <p14:creationId xmlns:p14="http://schemas.microsoft.com/office/powerpoint/2010/main" val="132293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D74DF2-CB00-4C72-9539-E474B737F5A2}" type="slidenum">
              <a:rPr lang="en-US" altLang="en-US">
                <a:latin typeface="Arial" panose="020B0604020202020204" pitchFamily="34" charset="0"/>
              </a:rPr>
              <a:pPr>
                <a:spcBef>
                  <a:spcPct val="0"/>
                </a:spcBef>
              </a:pPr>
              <a:t>92</a:t>
            </a:fld>
            <a:endParaRPr lang="en-US" altLang="en-US">
              <a:latin typeface="Arial" panose="020B0604020202020204" pitchFamily="34" charset="0"/>
            </a:endParaRPr>
          </a:p>
        </p:txBody>
      </p:sp>
    </p:spTree>
    <p:extLst>
      <p:ext uri="{BB962C8B-B14F-4D97-AF65-F5344CB8AC3E}">
        <p14:creationId xmlns:p14="http://schemas.microsoft.com/office/powerpoint/2010/main" val="396282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5090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2E06A9-E4E8-444C-BF60-2DB762333C82}"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24470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The S boxes allow wires to switch between vertical and horizontal wires. Its flexibility, Fs, defines for a wiring segment entering the S block the number of other wiring segments it can be connected to. The topology of the S blocks is very important since it is possible to choose two different topologies with the same flexibility </a:t>
            </a:r>
            <a:r>
              <a:rPr lang="en-US" altLang="en-US" i="1" smtClean="0"/>
              <a:t>Fs that result in very different routabilities. For example, this figure shows that meanwhile topology 1 can’t connect wire A with B, topology 2 can. </a:t>
            </a:r>
          </a:p>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CBBF72-6F82-49FA-BA71-9C704A9790AB}" type="slidenum">
              <a:rPr lang="en-US" altLang="en-US">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9233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4543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11116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5213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1535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9322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D746FA-9F19-4809-8022-2E938CDA998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366427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746FA-9F19-4809-8022-2E938CDA998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183017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746FA-9F19-4809-8022-2E938CDA998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112137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8" name="Rectangle 6"/>
          <p:cNvSpPr>
            <a:spLocks noGrp="1" noChangeArrowheads="1"/>
          </p:cNvSpPr>
          <p:nvPr>
            <p:ph type="sldNum" sz="quarter" idx="12"/>
          </p:nvPr>
        </p:nvSpPr>
        <p:spPr>
          <a:ln/>
        </p:spPr>
        <p:txBody>
          <a:bodyPr/>
          <a:lstStyle>
            <a:lvl1pPr>
              <a:defRPr/>
            </a:lvl1pPr>
          </a:lstStyle>
          <a:p>
            <a:pPr>
              <a:defRPr/>
            </a:pPr>
            <a:fld id="{E07E4F01-3357-4B1A-BB79-D71C169C12FA}" type="slidenum">
              <a:rPr lang="el-GR" altLang="en-US"/>
              <a:pPr>
                <a:defRPr/>
              </a:pPr>
              <a:t>‹#›</a:t>
            </a:fld>
            <a:endParaRPr lang="el-GR" altLang="en-US"/>
          </a:p>
        </p:txBody>
      </p:sp>
    </p:spTree>
    <p:extLst>
      <p:ext uri="{BB962C8B-B14F-4D97-AF65-F5344CB8AC3E}">
        <p14:creationId xmlns:p14="http://schemas.microsoft.com/office/powerpoint/2010/main" val="222848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8" name="Rectangle 6"/>
          <p:cNvSpPr>
            <a:spLocks noGrp="1" noChangeArrowheads="1"/>
          </p:cNvSpPr>
          <p:nvPr>
            <p:ph type="sldNum" sz="quarter" idx="12"/>
          </p:nvPr>
        </p:nvSpPr>
        <p:spPr>
          <a:ln/>
        </p:spPr>
        <p:txBody>
          <a:bodyPr/>
          <a:lstStyle>
            <a:lvl1pPr>
              <a:defRPr/>
            </a:lvl1pPr>
          </a:lstStyle>
          <a:p>
            <a:pPr>
              <a:defRPr/>
            </a:pPr>
            <a:fld id="{C67F9B05-B525-4C31-BF2C-98F2430C42A5}" type="slidenum">
              <a:rPr lang="el-GR" altLang="en-US"/>
              <a:pPr>
                <a:defRPr/>
              </a:pPr>
              <a:t>‹#›</a:t>
            </a:fld>
            <a:endParaRPr lang="el-GR" altLang="en-US"/>
          </a:p>
        </p:txBody>
      </p:sp>
    </p:spTree>
    <p:extLst>
      <p:ext uri="{BB962C8B-B14F-4D97-AF65-F5344CB8AC3E}">
        <p14:creationId xmlns:p14="http://schemas.microsoft.com/office/powerpoint/2010/main" val="251105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746FA-9F19-4809-8022-2E938CDA998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357839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D746FA-9F19-4809-8022-2E938CDA998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8798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D746FA-9F19-4809-8022-2E938CDA9983}"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82091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D746FA-9F19-4809-8022-2E938CDA9983}"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310935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D746FA-9F19-4809-8022-2E938CDA9983}"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328025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746FA-9F19-4809-8022-2E938CDA9983}"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170252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746FA-9F19-4809-8022-2E938CDA9983}"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149869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746FA-9F19-4809-8022-2E938CDA9983}"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D2A74-61AF-4B73-AE11-32AC43231C06}" type="slidenum">
              <a:rPr lang="en-US" smtClean="0"/>
              <a:t>‹#›</a:t>
            </a:fld>
            <a:endParaRPr lang="en-US"/>
          </a:p>
        </p:txBody>
      </p:sp>
    </p:spTree>
    <p:extLst>
      <p:ext uri="{BB962C8B-B14F-4D97-AF65-F5344CB8AC3E}">
        <p14:creationId xmlns:p14="http://schemas.microsoft.com/office/powerpoint/2010/main" val="128064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746FA-9F19-4809-8022-2E938CDA9983}" type="datetimeFigureOut">
              <a:rPr lang="en-US" smtClean="0"/>
              <a:t>10/4/2016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D2A74-61AF-4B73-AE11-32AC43231C06}" type="slidenum">
              <a:rPr lang="en-US" smtClean="0"/>
              <a:t>‹#›</a:t>
            </a:fld>
            <a:endParaRPr lang="en-US"/>
          </a:p>
        </p:txBody>
      </p:sp>
    </p:spTree>
    <p:extLst>
      <p:ext uri="{BB962C8B-B14F-4D97-AF65-F5344CB8AC3E}">
        <p14:creationId xmlns:p14="http://schemas.microsoft.com/office/powerpoint/2010/main" val="6516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0.wmf"/></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7.emf"/></Relationships>
</file>

<file path=ppt/slides/_rels/slide6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9.emf"/><Relationship Id="rId5" Type="http://schemas.openxmlformats.org/officeDocument/2006/relationships/oleObject" Target="../embeddings/oleObject8.bin"/><Relationship Id="rId4" Type="http://schemas.openxmlformats.org/officeDocument/2006/relationships/image" Target="../media/image48.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52.emf"/><Relationship Id="rId5" Type="http://schemas.openxmlformats.org/officeDocument/2006/relationships/oleObject" Target="../embeddings/oleObject11.bin"/><Relationship Id="rId4" Type="http://schemas.openxmlformats.org/officeDocument/2006/relationships/image" Target="../media/image5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54.emf"/><Relationship Id="rId5" Type="http://schemas.openxmlformats.org/officeDocument/2006/relationships/oleObject" Target="../embeddings/oleObject13.bin"/><Relationship Id="rId4" Type="http://schemas.openxmlformats.org/officeDocument/2006/relationships/image" Target="../media/image53.wmf"/></Relationships>
</file>

<file path=ppt/slides/_rels/slide64.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56.emf"/><Relationship Id="rId5" Type="http://schemas.openxmlformats.org/officeDocument/2006/relationships/oleObject" Target="../embeddings/oleObject15.bin"/><Relationship Id="rId4" Type="http://schemas.openxmlformats.org/officeDocument/2006/relationships/image" Target="../media/image55.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59.emf"/><Relationship Id="rId5" Type="http://schemas.openxmlformats.org/officeDocument/2006/relationships/oleObject" Target="../embeddings/oleObject18.bin"/><Relationship Id="rId4" Type="http://schemas.openxmlformats.org/officeDocument/2006/relationships/image" Target="../media/image58.emf"/></Relationships>
</file>

<file path=ppt/slides/_rels/slide66.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61.emf"/><Relationship Id="rId5" Type="http://schemas.openxmlformats.org/officeDocument/2006/relationships/oleObject" Target="../embeddings/oleObject20.bin"/><Relationship Id="rId4" Type="http://schemas.openxmlformats.org/officeDocument/2006/relationships/image" Target="../media/image60.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3.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65.emf"/><Relationship Id="rId5" Type="http://schemas.openxmlformats.org/officeDocument/2006/relationships/oleObject" Target="../embeddings/oleObject24.bin"/><Relationship Id="rId4" Type="http://schemas.openxmlformats.org/officeDocument/2006/relationships/image" Target="../media/image64.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80.png"/></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hi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59376" y="1346201"/>
            <a:ext cx="2016125" cy="201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9522" name="Rectangle 2"/>
          <p:cNvSpPr>
            <a:spLocks noGrp="1" noChangeArrowheads="1"/>
          </p:cNvSpPr>
          <p:nvPr>
            <p:ph type="title"/>
          </p:nvPr>
        </p:nvSpPr>
        <p:spPr>
          <a:xfrm>
            <a:off x="1981200" y="414338"/>
            <a:ext cx="8229600" cy="1143000"/>
          </a:xfrm>
        </p:spPr>
        <p:txBody>
          <a:bodyPr/>
          <a:lstStyle/>
          <a:p>
            <a:pPr eaLnBrk="1" hangingPunct="1">
              <a:defRPr/>
            </a:pPr>
            <a:r>
              <a:rPr lang="en-US" altLang="en-US" sz="4000" dirty="0"/>
              <a:t>Semiconductor Chips </a:t>
            </a:r>
          </a:p>
        </p:txBody>
      </p:sp>
      <p:sp>
        <p:nvSpPr>
          <p:cNvPr id="619524" name="Rectangle 4"/>
          <p:cNvSpPr>
            <a:spLocks noChangeArrowheads="1"/>
          </p:cNvSpPr>
          <p:nvPr/>
        </p:nvSpPr>
        <p:spPr bwMode="auto">
          <a:xfrm>
            <a:off x="7475538" y="3925888"/>
            <a:ext cx="2743200" cy="2743200"/>
          </a:xfrm>
          <a:prstGeom prst="rect">
            <a:avLst/>
          </a:prstGeom>
          <a:gradFill rotWithShape="1">
            <a:gsLst>
              <a:gs pos="0">
                <a:schemeClr val="bg1"/>
              </a:gs>
              <a:gs pos="100000">
                <a:schemeClr val="bg1">
                  <a:gamma/>
                  <a:shade val="46275"/>
                  <a:invGamma/>
                </a:schemeClr>
              </a:gs>
            </a:gsLst>
            <a:path path="shape">
              <a:fillToRect l="50000" t="50000" r="50000" b="50000"/>
            </a:path>
          </a:gradFill>
          <a:ln w="38100" cap="sq">
            <a:miter lim="800000"/>
            <a:headEnd type="none" w="sm" len="sm"/>
            <a:tailEnd type="none" w="sm" len="sm"/>
          </a:ln>
          <a:effectLst/>
          <a:scene3d>
            <a:camera prst="legacyPerspectiveTopLeft"/>
            <a:lightRig rig="legacyFlat3" dir="b"/>
          </a:scene3d>
          <a:sp3d extrusionH="121893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flatTx/>
          </a:bodyPr>
          <a:lstStyle/>
          <a:p>
            <a:pPr algn="ctr">
              <a:defRPr/>
            </a:pPr>
            <a:r>
              <a:rPr lang="en-US" altLang="en-US" sz="2800">
                <a:effectLst>
                  <a:outerShdw blurRad="38100" dist="38100" dir="2700000" algn="tl">
                    <a:srgbClr val="000000"/>
                  </a:outerShdw>
                </a:effectLst>
              </a:rPr>
              <a:t>FPGA &amp; CPLD</a:t>
            </a:r>
          </a:p>
        </p:txBody>
      </p:sp>
      <p:sp>
        <p:nvSpPr>
          <p:cNvPr id="619525" name="Rectangle 5"/>
          <p:cNvSpPr>
            <a:spLocks noChangeArrowheads="1"/>
          </p:cNvSpPr>
          <p:nvPr/>
        </p:nvSpPr>
        <p:spPr bwMode="auto">
          <a:xfrm>
            <a:off x="1912938" y="3925888"/>
            <a:ext cx="2667000" cy="2743200"/>
          </a:xfrm>
          <a:prstGeom prst="rect">
            <a:avLst/>
          </a:prstGeom>
          <a:gradFill rotWithShape="1">
            <a:gsLst>
              <a:gs pos="0">
                <a:schemeClr val="bg1"/>
              </a:gs>
              <a:gs pos="100000">
                <a:schemeClr val="bg1">
                  <a:gamma/>
                  <a:shade val="46275"/>
                  <a:invGamma/>
                </a:schemeClr>
              </a:gs>
            </a:gsLst>
            <a:path path="shape">
              <a:fillToRect l="50000" t="50000" r="50000" b="50000"/>
            </a:path>
          </a:gradFill>
          <a:ln w="38100" cap="sq">
            <a:miter lim="800000"/>
            <a:headEnd type="none" w="sm" len="sm"/>
            <a:tailEnd type="none" w="sm" len="sm"/>
          </a:ln>
          <a:effectLst/>
          <a:scene3d>
            <a:camera prst="legacyPerspectiveTopRight"/>
            <a:lightRig rig="legacyFlat3" dir="b"/>
          </a:scene3d>
          <a:sp3d extrusionH="121893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flatTx/>
          </a:bodyPr>
          <a:lstStyle/>
          <a:p>
            <a:pPr algn="ctr" eaLnBrk="1" hangingPunct="1">
              <a:defRPr/>
            </a:pPr>
            <a:r>
              <a:rPr lang="en-US" altLang="en-US" sz="2800">
                <a:effectLst>
                  <a:outerShdw blurRad="38100" dist="38100" dir="2700000" algn="tl">
                    <a:srgbClr val="000000"/>
                  </a:outerShdw>
                </a:effectLst>
              </a:rPr>
              <a:t>ASICs</a:t>
            </a:r>
          </a:p>
          <a:p>
            <a:pPr algn="ctr" eaLnBrk="1" hangingPunct="1">
              <a:defRPr/>
            </a:pPr>
            <a:r>
              <a:rPr lang="en-US" altLang="en-US">
                <a:effectLst>
                  <a:outerShdw blurRad="38100" dist="38100" dir="2700000" algn="tl">
                    <a:srgbClr val="000000"/>
                  </a:outerShdw>
                </a:effectLst>
              </a:rPr>
              <a:t>Application Specific </a:t>
            </a:r>
          </a:p>
          <a:p>
            <a:pPr algn="ctr" eaLnBrk="1" hangingPunct="1">
              <a:defRPr/>
            </a:pPr>
            <a:r>
              <a:rPr lang="en-US" altLang="en-US">
                <a:effectLst>
                  <a:outerShdw blurRad="38100" dist="38100" dir="2700000" algn="tl">
                    <a:srgbClr val="000000"/>
                  </a:outerShdw>
                </a:effectLst>
              </a:rPr>
              <a:t>Integrated Circuits</a:t>
            </a:r>
          </a:p>
        </p:txBody>
      </p:sp>
      <p:sp>
        <p:nvSpPr>
          <p:cNvPr id="619526" name="Rectangle 6"/>
          <p:cNvSpPr>
            <a:spLocks noChangeArrowheads="1"/>
          </p:cNvSpPr>
          <p:nvPr/>
        </p:nvSpPr>
        <p:spPr bwMode="auto">
          <a:xfrm>
            <a:off x="4656138" y="3925888"/>
            <a:ext cx="2743200" cy="2743200"/>
          </a:xfrm>
          <a:prstGeom prst="rect">
            <a:avLst/>
          </a:prstGeom>
          <a:gradFill rotWithShape="1">
            <a:gsLst>
              <a:gs pos="0">
                <a:schemeClr val="bg1"/>
              </a:gs>
              <a:gs pos="100000">
                <a:schemeClr val="bg1">
                  <a:gamma/>
                  <a:shade val="46275"/>
                  <a:invGamma/>
                </a:schemeClr>
              </a:gs>
            </a:gsLst>
            <a:path path="shape">
              <a:fillToRect l="50000" t="50000" r="50000" b="50000"/>
            </a:path>
          </a:gradFill>
          <a:ln w="38100" cap="sq">
            <a:miter lim="800000"/>
            <a:headEnd type="none" w="sm" len="sm"/>
            <a:tailEnd type="none" w="sm" len="sm"/>
          </a:ln>
          <a:effectLst/>
          <a:scene3d>
            <a:camera prst="legacyPerspectiveTop"/>
            <a:lightRig rig="legacyFlat3" dir="b"/>
          </a:scene3d>
          <a:sp3d extrusionH="121893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flatTx/>
          </a:bodyPr>
          <a:lstStyle/>
          <a:p>
            <a:pPr algn="ctr" eaLnBrk="1" hangingPunct="1">
              <a:defRPr/>
            </a:pPr>
            <a:r>
              <a:rPr lang="en-US" altLang="en-US" sz="2800">
                <a:effectLst>
                  <a:outerShdw blurRad="38100" dist="38100" dir="2700000" algn="tl">
                    <a:srgbClr val="000000"/>
                  </a:outerShdw>
                </a:effectLst>
              </a:rPr>
              <a:t>Microprocessors</a:t>
            </a:r>
          </a:p>
          <a:p>
            <a:pPr algn="ctr" eaLnBrk="1" hangingPunct="1">
              <a:defRPr/>
            </a:pPr>
            <a:r>
              <a:rPr lang="en-US" altLang="en-US" sz="2800"/>
              <a:t> </a:t>
            </a:r>
            <a:r>
              <a:rPr lang="en-US" altLang="en-US" sz="2800">
                <a:effectLst>
                  <a:outerShdw blurRad="38100" dist="38100" dir="2700000" algn="tl">
                    <a:srgbClr val="000000"/>
                  </a:outerShdw>
                </a:effectLst>
              </a:rPr>
              <a:t>Microcontrollers</a:t>
            </a:r>
            <a:endParaRPr lang="en-US" altLang="en-US" sz="2400">
              <a:effectLst>
                <a:outerShdw blurRad="38100" dist="38100" dir="2700000" algn="tl">
                  <a:srgbClr val="000000"/>
                </a:outerShdw>
              </a:effectLst>
              <a:latin typeface="Georgia" panose="02040502050405020303" pitchFamily="18" charset="0"/>
            </a:endParaRPr>
          </a:p>
        </p:txBody>
      </p:sp>
    </p:spTree>
    <p:extLst>
      <p:ext uri="{BB962C8B-B14F-4D97-AF65-F5344CB8AC3E}">
        <p14:creationId xmlns:p14="http://schemas.microsoft.com/office/powerpoint/2010/main" val="1785564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9526"/>
                                        </p:tgtEl>
                                        <p:attrNameLst>
                                          <p:attrName>style.visibility</p:attrName>
                                        </p:attrNameLst>
                                      </p:cBhvr>
                                      <p:to>
                                        <p:strVal val="visible"/>
                                      </p:to>
                                    </p:set>
                                    <p:anim calcmode="lin" valueType="num">
                                      <p:cBhvr additive="base">
                                        <p:cTn id="7" dur="500" fill="hold"/>
                                        <p:tgtEl>
                                          <p:spTgt spid="619526"/>
                                        </p:tgtEl>
                                        <p:attrNameLst>
                                          <p:attrName>ppt_x</p:attrName>
                                        </p:attrNameLst>
                                      </p:cBhvr>
                                      <p:tavLst>
                                        <p:tav tm="0">
                                          <p:val>
                                            <p:strVal val="#ppt_x"/>
                                          </p:val>
                                        </p:tav>
                                        <p:tav tm="100000">
                                          <p:val>
                                            <p:strVal val="#ppt_x"/>
                                          </p:val>
                                        </p:tav>
                                      </p:tavLst>
                                    </p:anim>
                                    <p:anim calcmode="lin" valueType="num">
                                      <p:cBhvr additive="base">
                                        <p:cTn id="8" dur="500" fill="hold"/>
                                        <p:tgtEl>
                                          <p:spTgt spid="6195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9525"/>
                                        </p:tgtEl>
                                        <p:attrNameLst>
                                          <p:attrName>style.visibility</p:attrName>
                                        </p:attrNameLst>
                                      </p:cBhvr>
                                      <p:to>
                                        <p:strVal val="visible"/>
                                      </p:to>
                                    </p:set>
                                    <p:anim calcmode="lin" valueType="num">
                                      <p:cBhvr additive="base">
                                        <p:cTn id="13" dur="500" fill="hold"/>
                                        <p:tgtEl>
                                          <p:spTgt spid="619525"/>
                                        </p:tgtEl>
                                        <p:attrNameLst>
                                          <p:attrName>ppt_x</p:attrName>
                                        </p:attrNameLst>
                                      </p:cBhvr>
                                      <p:tavLst>
                                        <p:tav tm="0">
                                          <p:val>
                                            <p:strVal val="#ppt_x"/>
                                          </p:val>
                                        </p:tav>
                                        <p:tav tm="100000">
                                          <p:val>
                                            <p:strVal val="#ppt_x"/>
                                          </p:val>
                                        </p:tav>
                                      </p:tavLst>
                                    </p:anim>
                                    <p:anim calcmode="lin" valueType="num">
                                      <p:cBhvr additive="base">
                                        <p:cTn id="14" dur="500" fill="hold"/>
                                        <p:tgtEl>
                                          <p:spTgt spid="6195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9524"/>
                                        </p:tgtEl>
                                        <p:attrNameLst>
                                          <p:attrName>style.visibility</p:attrName>
                                        </p:attrNameLst>
                                      </p:cBhvr>
                                      <p:to>
                                        <p:strVal val="visible"/>
                                      </p:to>
                                    </p:set>
                                    <p:anim calcmode="lin" valueType="num">
                                      <p:cBhvr additive="base">
                                        <p:cTn id="19" dur="500" fill="hold"/>
                                        <p:tgtEl>
                                          <p:spTgt spid="619524"/>
                                        </p:tgtEl>
                                        <p:attrNameLst>
                                          <p:attrName>ppt_x</p:attrName>
                                        </p:attrNameLst>
                                      </p:cBhvr>
                                      <p:tavLst>
                                        <p:tav tm="0">
                                          <p:val>
                                            <p:strVal val="#ppt_x"/>
                                          </p:val>
                                        </p:tav>
                                        <p:tav tm="100000">
                                          <p:val>
                                            <p:strVal val="#ppt_x"/>
                                          </p:val>
                                        </p:tav>
                                      </p:tavLst>
                                    </p:anim>
                                    <p:anim calcmode="lin" valueType="num">
                                      <p:cBhvr additive="base">
                                        <p:cTn id="20" dur="500" fill="hold"/>
                                        <p:tgtEl>
                                          <p:spTgt spid="619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4" grpId="0" animBg="1"/>
      <p:bldP spid="619525" grpId="0" animBg="1"/>
      <p:bldP spid="6195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89F4A92-BEDE-45E5-83D0-C1CE0EB0F415}" type="slidenum">
              <a:rPr lang="en-US" altLang="en-US" sz="1400"/>
              <a:pPr>
                <a:spcBef>
                  <a:spcPct val="0"/>
                </a:spcBef>
                <a:buClrTx/>
                <a:buSzTx/>
                <a:buFontTx/>
                <a:buNone/>
              </a:pPr>
              <a:t>10</a:t>
            </a:fld>
            <a:endParaRPr lang="en-US" altLang="en-US" sz="1400"/>
          </a:p>
        </p:txBody>
      </p:sp>
      <p:grpSp>
        <p:nvGrpSpPr>
          <p:cNvPr id="75779" name="Group 2"/>
          <p:cNvGrpSpPr>
            <a:grpSpLocks/>
          </p:cNvGrpSpPr>
          <p:nvPr/>
        </p:nvGrpSpPr>
        <p:grpSpPr bwMode="auto">
          <a:xfrm>
            <a:off x="1905000" y="3200400"/>
            <a:ext cx="8305800" cy="2667000"/>
            <a:chOff x="240" y="2112"/>
            <a:chExt cx="5232" cy="1680"/>
          </a:xfrm>
        </p:grpSpPr>
        <p:pic>
          <p:nvPicPr>
            <p:cNvPr id="758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2112"/>
              <a:ext cx="5184"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2" name="Oval 4"/>
            <p:cNvSpPr>
              <a:spLocks noChangeArrowheads="1"/>
            </p:cNvSpPr>
            <p:nvPr/>
          </p:nvSpPr>
          <p:spPr bwMode="auto">
            <a:xfrm>
              <a:off x="3264" y="2688"/>
              <a:ext cx="576" cy="1104"/>
            </a:xfrm>
            <a:prstGeom prst="ellipse">
              <a:avLst/>
            </a:prstGeom>
            <a:solidFill>
              <a:srgbClr val="FF0000">
                <a:alpha val="0"/>
              </a:srgbClr>
            </a:solidFill>
            <a:ln w="38100">
              <a:solidFill>
                <a:schemeClr val="bg2"/>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75803" name="Oval 5"/>
            <p:cNvSpPr>
              <a:spLocks noChangeArrowheads="1"/>
            </p:cNvSpPr>
            <p:nvPr/>
          </p:nvSpPr>
          <p:spPr bwMode="auto">
            <a:xfrm>
              <a:off x="4896" y="2688"/>
              <a:ext cx="576" cy="1104"/>
            </a:xfrm>
            <a:prstGeom prst="ellipse">
              <a:avLst/>
            </a:prstGeom>
            <a:solidFill>
              <a:srgbClr val="FF0000">
                <a:alpha val="0"/>
              </a:srgbClr>
            </a:solidFill>
            <a:ln w="38100">
              <a:solidFill>
                <a:schemeClr val="bg2"/>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75780" name="Group 6"/>
          <p:cNvGrpSpPr>
            <a:grpSpLocks/>
          </p:cNvGrpSpPr>
          <p:nvPr/>
        </p:nvGrpSpPr>
        <p:grpSpPr bwMode="auto">
          <a:xfrm>
            <a:off x="1981200" y="838200"/>
            <a:ext cx="8305800" cy="2127250"/>
            <a:chOff x="144" y="2448"/>
            <a:chExt cx="5472" cy="1473"/>
          </a:xfrm>
        </p:grpSpPr>
        <p:pic>
          <p:nvPicPr>
            <p:cNvPr id="75781" name="Picture 7" descr="D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 y="3264"/>
              <a:ext cx="90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8"/>
            <p:cNvSpPr>
              <a:spLocks noChangeArrowheads="1"/>
            </p:cNvSpPr>
            <p:nvPr/>
          </p:nvSpPr>
          <p:spPr bwMode="auto">
            <a:xfrm>
              <a:off x="4157" y="3050"/>
              <a:ext cx="1459"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endParaRPr lang="en-US" altLang="en-US" sz="2800"/>
            </a:p>
          </p:txBody>
        </p:sp>
        <p:sp>
          <p:nvSpPr>
            <p:cNvPr id="75783" name="Rectangle 9"/>
            <p:cNvSpPr>
              <a:spLocks noChangeArrowheads="1"/>
            </p:cNvSpPr>
            <p:nvPr/>
          </p:nvSpPr>
          <p:spPr bwMode="auto">
            <a:xfrm>
              <a:off x="2834" y="3050"/>
              <a:ext cx="1323"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endParaRPr lang="en-US" altLang="en-US" sz="2800"/>
            </a:p>
          </p:txBody>
        </p:sp>
        <p:sp>
          <p:nvSpPr>
            <p:cNvPr id="75784" name="Rectangle 10"/>
            <p:cNvSpPr>
              <a:spLocks noChangeArrowheads="1"/>
            </p:cNvSpPr>
            <p:nvPr/>
          </p:nvSpPr>
          <p:spPr bwMode="auto">
            <a:xfrm>
              <a:off x="1512" y="3050"/>
              <a:ext cx="1322"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endParaRPr lang="en-US" altLang="en-US" sz="2800"/>
            </a:p>
          </p:txBody>
        </p:sp>
        <p:sp>
          <p:nvSpPr>
            <p:cNvPr id="75785" name="Rectangle 11"/>
            <p:cNvSpPr>
              <a:spLocks noChangeArrowheads="1"/>
            </p:cNvSpPr>
            <p:nvPr/>
          </p:nvSpPr>
          <p:spPr bwMode="auto">
            <a:xfrm>
              <a:off x="144" y="3050"/>
              <a:ext cx="13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endParaRPr lang="en-US" altLang="en-US" sz="2800"/>
            </a:p>
          </p:txBody>
        </p:sp>
        <p:sp>
          <p:nvSpPr>
            <p:cNvPr id="75786" name="Rectangle 12"/>
            <p:cNvSpPr>
              <a:spLocks noChangeArrowheads="1"/>
            </p:cNvSpPr>
            <p:nvPr/>
          </p:nvSpPr>
          <p:spPr bwMode="auto">
            <a:xfrm>
              <a:off x="4157" y="2448"/>
              <a:ext cx="1459"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r>
                <a:rPr lang="en-US" altLang="en-US" sz="1600"/>
                <a:t>TAB </a:t>
              </a:r>
            </a:p>
            <a:p>
              <a:pPr algn="ctr" eaLnBrk="1" hangingPunct="1">
                <a:buFont typeface="Wingdings" panose="05000000000000000000" pitchFamily="2" charset="2"/>
                <a:buNone/>
              </a:pPr>
              <a:r>
                <a:rPr lang="en-US" altLang="en-US" sz="1200"/>
                <a:t>(Taped Automated Bonding)</a:t>
              </a:r>
            </a:p>
            <a:p>
              <a:pPr algn="ctr" eaLnBrk="1" hangingPunct="1">
                <a:buFont typeface="Wingdings" panose="05000000000000000000" pitchFamily="2" charset="2"/>
                <a:buNone/>
              </a:pPr>
              <a:endParaRPr lang="en-US" altLang="en-US" sz="1600"/>
            </a:p>
          </p:txBody>
        </p:sp>
        <p:sp>
          <p:nvSpPr>
            <p:cNvPr id="75787" name="Rectangle 13"/>
            <p:cNvSpPr>
              <a:spLocks noChangeArrowheads="1"/>
            </p:cNvSpPr>
            <p:nvPr/>
          </p:nvSpPr>
          <p:spPr bwMode="auto">
            <a:xfrm>
              <a:off x="2834" y="2448"/>
              <a:ext cx="1323"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r>
                <a:rPr lang="en-US" altLang="en-US" sz="1600"/>
                <a:t>PQFP</a:t>
              </a:r>
            </a:p>
            <a:p>
              <a:pPr algn="ctr" eaLnBrk="1" hangingPunct="1">
                <a:buFont typeface="Wingdings" panose="05000000000000000000" pitchFamily="2" charset="2"/>
                <a:buNone/>
              </a:pPr>
              <a:r>
                <a:rPr lang="en-US" altLang="en-US" sz="1200"/>
                <a:t>(Plastic Quad Flat Package)</a:t>
              </a:r>
            </a:p>
            <a:p>
              <a:pPr algn="ctr" eaLnBrk="1" hangingPunct="1">
                <a:buFont typeface="Wingdings" panose="05000000000000000000" pitchFamily="2" charset="2"/>
                <a:buNone/>
              </a:pPr>
              <a:endParaRPr lang="en-US" altLang="en-US" sz="1600"/>
            </a:p>
          </p:txBody>
        </p:sp>
        <p:sp>
          <p:nvSpPr>
            <p:cNvPr id="75788" name="Rectangle 14"/>
            <p:cNvSpPr>
              <a:spLocks noChangeArrowheads="1"/>
            </p:cNvSpPr>
            <p:nvPr/>
          </p:nvSpPr>
          <p:spPr bwMode="auto">
            <a:xfrm>
              <a:off x="1512" y="2448"/>
              <a:ext cx="1322"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r>
                <a:rPr lang="en-US" altLang="en-US" sz="1600"/>
                <a:t>PLCC</a:t>
              </a:r>
            </a:p>
            <a:p>
              <a:pPr algn="ctr" eaLnBrk="1" hangingPunct="1">
                <a:buFont typeface="Wingdings" panose="05000000000000000000" pitchFamily="2" charset="2"/>
                <a:buNone/>
              </a:pPr>
              <a:r>
                <a:rPr lang="en-US" altLang="en-US" sz="1200"/>
                <a:t>(Plastic Leaded Chip Carrier)</a:t>
              </a:r>
            </a:p>
            <a:p>
              <a:pPr algn="ctr" eaLnBrk="1" hangingPunct="1">
                <a:buFont typeface="Wingdings" panose="05000000000000000000" pitchFamily="2" charset="2"/>
                <a:buNone/>
              </a:pPr>
              <a:endParaRPr lang="en-US" altLang="en-US" sz="1200"/>
            </a:p>
          </p:txBody>
        </p:sp>
        <p:sp>
          <p:nvSpPr>
            <p:cNvPr id="75789" name="Rectangle 15"/>
            <p:cNvSpPr>
              <a:spLocks noChangeArrowheads="1"/>
            </p:cNvSpPr>
            <p:nvPr/>
          </p:nvSpPr>
          <p:spPr bwMode="auto">
            <a:xfrm>
              <a:off x="144" y="2448"/>
              <a:ext cx="1368"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r>
                <a:rPr lang="en-US" altLang="en-US" sz="1600"/>
                <a:t>DIP</a:t>
              </a:r>
            </a:p>
            <a:p>
              <a:pPr algn="ctr" eaLnBrk="1" hangingPunct="1">
                <a:buFont typeface="Wingdings" panose="05000000000000000000" pitchFamily="2" charset="2"/>
                <a:buNone/>
              </a:pPr>
              <a:r>
                <a:rPr lang="en-US" altLang="en-US" sz="1200"/>
                <a:t>(Dual In-line Package)</a:t>
              </a:r>
            </a:p>
          </p:txBody>
        </p:sp>
        <p:sp>
          <p:nvSpPr>
            <p:cNvPr id="75790" name="Line 16"/>
            <p:cNvSpPr>
              <a:spLocks noChangeShapeType="1"/>
            </p:cNvSpPr>
            <p:nvPr/>
          </p:nvSpPr>
          <p:spPr bwMode="auto">
            <a:xfrm>
              <a:off x="144" y="2448"/>
              <a:ext cx="547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1" name="Line 17"/>
            <p:cNvSpPr>
              <a:spLocks noChangeShapeType="1"/>
            </p:cNvSpPr>
            <p:nvPr/>
          </p:nvSpPr>
          <p:spPr bwMode="auto">
            <a:xfrm>
              <a:off x="144" y="3050"/>
              <a:ext cx="54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2" name="Line 18"/>
            <p:cNvSpPr>
              <a:spLocks noChangeShapeType="1"/>
            </p:cNvSpPr>
            <p:nvPr/>
          </p:nvSpPr>
          <p:spPr bwMode="auto">
            <a:xfrm>
              <a:off x="144" y="3819"/>
              <a:ext cx="547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3" name="Line 19"/>
            <p:cNvSpPr>
              <a:spLocks noChangeShapeType="1"/>
            </p:cNvSpPr>
            <p:nvPr/>
          </p:nvSpPr>
          <p:spPr bwMode="auto">
            <a:xfrm>
              <a:off x="144" y="2448"/>
              <a:ext cx="0" cy="137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4" name="Line 20"/>
            <p:cNvSpPr>
              <a:spLocks noChangeShapeType="1"/>
            </p:cNvSpPr>
            <p:nvPr/>
          </p:nvSpPr>
          <p:spPr bwMode="auto">
            <a:xfrm>
              <a:off x="1512" y="2448"/>
              <a:ext cx="0" cy="13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5" name="Line 21"/>
            <p:cNvSpPr>
              <a:spLocks noChangeShapeType="1"/>
            </p:cNvSpPr>
            <p:nvPr/>
          </p:nvSpPr>
          <p:spPr bwMode="auto">
            <a:xfrm>
              <a:off x="2834" y="2448"/>
              <a:ext cx="0" cy="13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6" name="Line 22"/>
            <p:cNvSpPr>
              <a:spLocks noChangeShapeType="1"/>
            </p:cNvSpPr>
            <p:nvPr/>
          </p:nvSpPr>
          <p:spPr bwMode="auto">
            <a:xfrm>
              <a:off x="4157" y="2448"/>
              <a:ext cx="0" cy="13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7" name="Line 23"/>
            <p:cNvSpPr>
              <a:spLocks noChangeShapeType="1"/>
            </p:cNvSpPr>
            <p:nvPr/>
          </p:nvSpPr>
          <p:spPr bwMode="auto">
            <a:xfrm>
              <a:off x="5616" y="2448"/>
              <a:ext cx="0" cy="137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5798" name="Picture 24" descr="PL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 y="3264"/>
              <a:ext cx="71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9" name="Picture 25" descr="PQF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 y="3128"/>
              <a:ext cx="996"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0" name="Picture 26" descr="TAB-Kap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3168"/>
              <a:ext cx="606"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495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5915" y="1721224"/>
            <a:ext cx="10237694" cy="421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970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570" y="562764"/>
            <a:ext cx="11390746" cy="5963613"/>
          </a:xfrm>
          <a:prstGeom prst="rect">
            <a:avLst/>
          </a:prstGeom>
        </p:spPr>
      </p:pic>
    </p:spTree>
    <p:extLst>
      <p:ext uri="{BB962C8B-B14F-4D97-AF65-F5344CB8AC3E}">
        <p14:creationId xmlns:p14="http://schemas.microsoft.com/office/powerpoint/2010/main" val="1264874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3" name="Object 2"/>
          <p:cNvGraphicFramePr>
            <a:graphicFrameLocks noChangeAspect="1"/>
          </p:cNvGraphicFramePr>
          <p:nvPr/>
        </p:nvGraphicFramePr>
        <p:xfrm>
          <a:off x="2209800" y="1295400"/>
          <a:ext cx="7924800" cy="3962400"/>
        </p:xfrm>
        <a:graphic>
          <a:graphicData uri="http://schemas.openxmlformats.org/presentationml/2006/ole">
            <mc:AlternateContent xmlns:mc="http://schemas.openxmlformats.org/markup-compatibility/2006">
              <mc:Choice xmlns:v="urn:schemas-microsoft-com:vml" Requires="v">
                <p:oleObj spid="_x0000_s1036" name="Visio" r:id="rId3" imgW="4168978" imgH="2084489" progId="Visio.Drawing.6">
                  <p:embed/>
                </p:oleObj>
              </mc:Choice>
              <mc:Fallback>
                <p:oleObj name="Visio" r:id="rId3" imgW="4168978" imgH="2084489" progId="Visio.Drawing.6">
                  <p:embed/>
                  <p:pic>
                    <p:nvPicPr>
                      <p:cNvPr id="4608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95400"/>
                        <a:ext cx="7924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4" name="Rectangle 3"/>
          <p:cNvSpPr>
            <a:spLocks noChangeArrowheads="1"/>
          </p:cNvSpPr>
          <p:nvPr/>
        </p:nvSpPr>
        <p:spPr bwMode="auto">
          <a:xfrm>
            <a:off x="1981200" y="5867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1200">
                <a:solidFill>
                  <a:srgbClr val="402000"/>
                </a:solidFill>
                <a:latin typeface="Arial" panose="020B0604020202020204" pitchFamily="34" charset="0"/>
              </a:rPr>
              <a:t>The Design Warrior’s Guide to FPGAs</a:t>
            </a:r>
            <a:br>
              <a:rPr lang="en-US" altLang="en-US" sz="1200">
                <a:solidFill>
                  <a:srgbClr val="402000"/>
                </a:solidFill>
                <a:latin typeface="Arial" panose="020B0604020202020204" pitchFamily="34" charset="0"/>
              </a:rPr>
            </a:br>
            <a:r>
              <a:rPr lang="en-US" altLang="en-US" sz="1200">
                <a:solidFill>
                  <a:srgbClr val="402000"/>
                </a:solidFill>
                <a:latin typeface="Arial" panose="020B0604020202020204" pitchFamily="34" charset="0"/>
              </a:rPr>
              <a:t>Devices, Tools, and Flows. ISBN 0750676043</a:t>
            </a:r>
            <a:br>
              <a:rPr lang="en-US" altLang="en-US" sz="1200">
                <a:solidFill>
                  <a:srgbClr val="402000"/>
                </a:solidFill>
                <a:latin typeface="Arial" panose="020B0604020202020204" pitchFamily="34" charset="0"/>
              </a:rPr>
            </a:br>
            <a:r>
              <a:rPr lang="en-US" altLang="en-US" sz="1200">
                <a:solidFill>
                  <a:srgbClr val="402000"/>
                </a:solidFill>
                <a:latin typeface="Arial" panose="020B0604020202020204" pitchFamily="34" charset="0"/>
              </a:rPr>
              <a:t>Copyright © 2004 Mentor Graphics Corp. (www.mentor.com)</a:t>
            </a:r>
          </a:p>
        </p:txBody>
      </p:sp>
      <p:sp>
        <p:nvSpPr>
          <p:cNvPr id="46085" name="Rectangle 4"/>
          <p:cNvSpPr>
            <a:spLocks noChangeArrowheads="1"/>
          </p:cNvSpPr>
          <p:nvPr/>
        </p:nvSpPr>
        <p:spPr bwMode="auto">
          <a:xfrm>
            <a:off x="19050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kumimoji="1" lang="pl-PL" altLang="en-US" sz="4000">
                <a:solidFill>
                  <a:srgbClr val="000099"/>
                </a:solidFill>
                <a:latin typeface="Arial" panose="020B0604020202020204" pitchFamily="34" charset="0"/>
              </a:rPr>
              <a:t>General structure of an FPGA</a:t>
            </a:r>
          </a:p>
        </p:txBody>
      </p:sp>
    </p:spTree>
    <p:extLst>
      <p:ext uri="{BB962C8B-B14F-4D97-AF65-F5344CB8AC3E}">
        <p14:creationId xmlns:p14="http://schemas.microsoft.com/office/powerpoint/2010/main" val="3296819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422" t="32219" r="41833" b="17773"/>
          <a:stretch>
            <a:fillRect/>
          </a:stretch>
        </p:blipFill>
        <p:spPr>
          <a:xfrm>
            <a:off x="2277037" y="566516"/>
            <a:ext cx="6866964" cy="6162928"/>
          </a:xfrm>
        </p:spPr>
      </p:pic>
    </p:spTree>
    <p:extLst>
      <p:ext uri="{BB962C8B-B14F-4D97-AF65-F5344CB8AC3E}">
        <p14:creationId xmlns:p14="http://schemas.microsoft.com/office/powerpoint/2010/main" val="778874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37645" y="343378"/>
            <a:ext cx="6580095" cy="6514622"/>
          </a:xfrm>
          <a:prstGeom prst="rect">
            <a:avLst/>
          </a:prstGeom>
          <a:noFill/>
        </p:spPr>
      </p:pic>
    </p:spTree>
    <p:extLst>
      <p:ext uri="{BB962C8B-B14F-4D97-AF65-F5344CB8AC3E}">
        <p14:creationId xmlns:p14="http://schemas.microsoft.com/office/powerpoint/2010/main" val="3223652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lvl1pPr algn="ctr" defTabSz="915233">
              <a:defRPr sz="2369">
                <a:solidFill>
                  <a:schemeClr val="tx1"/>
                </a:solidFill>
                <a:latin typeface="Times New Roman" panose="02020603050405020304" pitchFamily="18" charset="0"/>
              </a:defRPr>
            </a:lvl1pPr>
            <a:lvl2pPr marL="733440" indent="-282092" algn="ctr" defTabSz="915233">
              <a:defRPr sz="2369">
                <a:solidFill>
                  <a:schemeClr val="tx1"/>
                </a:solidFill>
                <a:latin typeface="Times New Roman" panose="02020603050405020304" pitchFamily="18" charset="0"/>
              </a:defRPr>
            </a:lvl2pPr>
            <a:lvl3pPr marL="1128370" indent="-225674" algn="ctr" defTabSz="915233">
              <a:defRPr sz="2369">
                <a:solidFill>
                  <a:schemeClr val="tx1"/>
                </a:solidFill>
                <a:latin typeface="Times New Roman" panose="02020603050405020304" pitchFamily="18" charset="0"/>
              </a:defRPr>
            </a:lvl3pPr>
            <a:lvl4pPr marL="1579717" indent="-225674" algn="ctr" defTabSz="915233">
              <a:defRPr sz="2369">
                <a:solidFill>
                  <a:schemeClr val="tx1"/>
                </a:solidFill>
                <a:latin typeface="Times New Roman" panose="02020603050405020304" pitchFamily="18" charset="0"/>
              </a:defRPr>
            </a:lvl4pPr>
            <a:lvl5pPr marL="2031065" indent="-225674" algn="ctr" defTabSz="915233">
              <a:defRPr sz="2369">
                <a:solidFill>
                  <a:schemeClr val="tx1"/>
                </a:solidFill>
                <a:latin typeface="Times New Roman" panose="02020603050405020304" pitchFamily="18" charset="0"/>
              </a:defRPr>
            </a:lvl5pPr>
            <a:lvl6pPr marL="2482413" indent="-225674" algn="ctr" defTabSz="915233" eaLnBrk="0" fontAlgn="base" hangingPunct="0">
              <a:spcBef>
                <a:spcPct val="0"/>
              </a:spcBef>
              <a:spcAft>
                <a:spcPct val="0"/>
              </a:spcAft>
              <a:defRPr sz="2369">
                <a:solidFill>
                  <a:schemeClr val="tx1"/>
                </a:solidFill>
                <a:latin typeface="Times New Roman" panose="02020603050405020304" pitchFamily="18" charset="0"/>
              </a:defRPr>
            </a:lvl6pPr>
            <a:lvl7pPr marL="2933761" indent="-225674" algn="ctr" defTabSz="915233" eaLnBrk="0" fontAlgn="base" hangingPunct="0">
              <a:spcBef>
                <a:spcPct val="0"/>
              </a:spcBef>
              <a:spcAft>
                <a:spcPct val="0"/>
              </a:spcAft>
              <a:defRPr sz="2369">
                <a:solidFill>
                  <a:schemeClr val="tx1"/>
                </a:solidFill>
                <a:latin typeface="Times New Roman" panose="02020603050405020304" pitchFamily="18" charset="0"/>
              </a:defRPr>
            </a:lvl7pPr>
            <a:lvl8pPr marL="3385109" indent="-225674" algn="ctr" defTabSz="915233" eaLnBrk="0" fontAlgn="base" hangingPunct="0">
              <a:spcBef>
                <a:spcPct val="0"/>
              </a:spcBef>
              <a:spcAft>
                <a:spcPct val="0"/>
              </a:spcAft>
              <a:defRPr sz="2369">
                <a:solidFill>
                  <a:schemeClr val="tx1"/>
                </a:solidFill>
                <a:latin typeface="Times New Roman" panose="02020603050405020304" pitchFamily="18" charset="0"/>
              </a:defRPr>
            </a:lvl8pPr>
            <a:lvl9pPr marL="3836457" indent="-225674" algn="ctr" defTabSz="915233" eaLnBrk="0" fontAlgn="base" hangingPunct="0">
              <a:spcBef>
                <a:spcPct val="0"/>
              </a:spcBef>
              <a:spcAft>
                <a:spcPct val="0"/>
              </a:spcAft>
              <a:defRPr sz="2369">
                <a:solidFill>
                  <a:schemeClr val="tx1"/>
                </a:solidFill>
                <a:latin typeface="Times New Roman" panose="02020603050405020304" pitchFamily="18" charset="0"/>
              </a:defRPr>
            </a:lvl9pPr>
          </a:lstStyle>
          <a:p>
            <a:r>
              <a:rPr lang="en-US" altLang="en-US" sz="1185">
                <a:solidFill>
                  <a:schemeClr val="bg2"/>
                </a:solidFill>
                <a:latin typeface="Arial" panose="020B0604020202020204" pitchFamily="34" charset="0"/>
              </a:rPr>
              <a:t>Xilinx FPGAs - </a:t>
            </a:r>
            <a:fld id="{6E89DFE5-0B5F-4BEC-B039-7025F8643043}" type="slidenum">
              <a:rPr lang="en-US" altLang="en-US" sz="1185">
                <a:solidFill>
                  <a:schemeClr val="bg2"/>
                </a:solidFill>
                <a:latin typeface="Arial" panose="020B0604020202020204" pitchFamily="34" charset="0"/>
              </a:rPr>
              <a:pPr/>
              <a:t>16</a:t>
            </a:fld>
            <a:endParaRPr lang="en-US" altLang="en-US" sz="1185">
              <a:solidFill>
                <a:schemeClr val="bg2"/>
              </a:solidFill>
              <a:latin typeface="Arial" panose="020B0604020202020204" pitchFamily="34" charset="0"/>
            </a:endParaRPr>
          </a:p>
        </p:txBody>
      </p:sp>
      <p:grpSp>
        <p:nvGrpSpPr>
          <p:cNvPr id="8195" name="Group 2050"/>
          <p:cNvGrpSpPr>
            <a:grpSpLocks/>
          </p:cNvGrpSpPr>
          <p:nvPr/>
        </p:nvGrpSpPr>
        <p:grpSpPr bwMode="auto">
          <a:xfrm>
            <a:off x="6490931" y="1473154"/>
            <a:ext cx="3497956" cy="3497956"/>
            <a:chOff x="3172" y="940"/>
            <a:chExt cx="2232" cy="2232"/>
          </a:xfrm>
        </p:grpSpPr>
        <p:sp>
          <p:nvSpPr>
            <p:cNvPr id="8202" name="Rectangle 2051" descr="50%"/>
            <p:cNvSpPr>
              <a:spLocks noChangeArrowheads="1"/>
            </p:cNvSpPr>
            <p:nvPr/>
          </p:nvSpPr>
          <p:spPr bwMode="auto">
            <a:xfrm>
              <a:off x="3384" y="1584"/>
              <a:ext cx="1808" cy="8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03" name="Rectangle 2052" descr="50%"/>
            <p:cNvSpPr>
              <a:spLocks noChangeArrowheads="1"/>
            </p:cNvSpPr>
            <p:nvPr/>
          </p:nvSpPr>
          <p:spPr bwMode="auto">
            <a:xfrm>
              <a:off x="3384" y="2016"/>
              <a:ext cx="1808" cy="8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04" name="Rectangle 2053" descr="50%"/>
            <p:cNvSpPr>
              <a:spLocks noChangeArrowheads="1"/>
            </p:cNvSpPr>
            <p:nvPr/>
          </p:nvSpPr>
          <p:spPr bwMode="auto">
            <a:xfrm>
              <a:off x="3384" y="2448"/>
              <a:ext cx="1808" cy="8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05" name="Rectangle 2054" descr="50%"/>
            <p:cNvSpPr>
              <a:spLocks noChangeArrowheads="1"/>
            </p:cNvSpPr>
            <p:nvPr/>
          </p:nvSpPr>
          <p:spPr bwMode="auto">
            <a:xfrm>
              <a:off x="3384" y="1152"/>
              <a:ext cx="1808" cy="8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06" name="Rectangle 2055" descr="50%"/>
            <p:cNvSpPr>
              <a:spLocks noChangeArrowheads="1"/>
            </p:cNvSpPr>
            <p:nvPr/>
          </p:nvSpPr>
          <p:spPr bwMode="auto">
            <a:xfrm>
              <a:off x="3384" y="2880"/>
              <a:ext cx="1808" cy="8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07" name="Rectangle 2056" descr="50%"/>
            <p:cNvSpPr>
              <a:spLocks noChangeArrowheads="1"/>
            </p:cNvSpPr>
            <p:nvPr/>
          </p:nvSpPr>
          <p:spPr bwMode="auto">
            <a:xfrm>
              <a:off x="3816" y="1152"/>
              <a:ext cx="80" cy="1808"/>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08" name="Rectangle 2057" descr="50%"/>
            <p:cNvSpPr>
              <a:spLocks noChangeArrowheads="1"/>
            </p:cNvSpPr>
            <p:nvPr/>
          </p:nvSpPr>
          <p:spPr bwMode="auto">
            <a:xfrm>
              <a:off x="3384" y="1152"/>
              <a:ext cx="80" cy="1808"/>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09" name="Rectangle 2058" descr="50%"/>
            <p:cNvSpPr>
              <a:spLocks noChangeArrowheads="1"/>
            </p:cNvSpPr>
            <p:nvPr/>
          </p:nvSpPr>
          <p:spPr bwMode="auto">
            <a:xfrm>
              <a:off x="4248" y="1152"/>
              <a:ext cx="80" cy="1808"/>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0" name="Rectangle 2059" descr="50%"/>
            <p:cNvSpPr>
              <a:spLocks noChangeArrowheads="1"/>
            </p:cNvSpPr>
            <p:nvPr/>
          </p:nvSpPr>
          <p:spPr bwMode="auto">
            <a:xfrm>
              <a:off x="4680" y="1152"/>
              <a:ext cx="80" cy="1808"/>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1" name="Rectangle 2060" descr="50%"/>
            <p:cNvSpPr>
              <a:spLocks noChangeArrowheads="1"/>
            </p:cNvSpPr>
            <p:nvPr/>
          </p:nvSpPr>
          <p:spPr bwMode="auto">
            <a:xfrm>
              <a:off x="5112" y="1152"/>
              <a:ext cx="80" cy="1808"/>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2" name="Rectangle 2061"/>
            <p:cNvSpPr>
              <a:spLocks noChangeArrowheads="1"/>
            </p:cNvSpPr>
            <p:nvPr/>
          </p:nvSpPr>
          <p:spPr bwMode="auto">
            <a:xfrm>
              <a:off x="3172"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3" name="Rectangle 2062"/>
            <p:cNvSpPr>
              <a:spLocks noChangeArrowheads="1"/>
            </p:cNvSpPr>
            <p:nvPr/>
          </p:nvSpPr>
          <p:spPr bwMode="auto">
            <a:xfrm>
              <a:off x="3388"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4" name="Rectangle 2063"/>
            <p:cNvSpPr>
              <a:spLocks noChangeArrowheads="1"/>
            </p:cNvSpPr>
            <p:nvPr/>
          </p:nvSpPr>
          <p:spPr bwMode="auto">
            <a:xfrm>
              <a:off x="3604"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5" name="Rectangle 2064"/>
            <p:cNvSpPr>
              <a:spLocks noChangeArrowheads="1"/>
            </p:cNvSpPr>
            <p:nvPr/>
          </p:nvSpPr>
          <p:spPr bwMode="auto">
            <a:xfrm>
              <a:off x="3892"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6" name="Rectangle 2065"/>
            <p:cNvSpPr>
              <a:spLocks noChangeArrowheads="1"/>
            </p:cNvSpPr>
            <p:nvPr/>
          </p:nvSpPr>
          <p:spPr bwMode="auto">
            <a:xfrm>
              <a:off x="4108"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7" name="Rectangle 2066"/>
            <p:cNvSpPr>
              <a:spLocks noChangeArrowheads="1"/>
            </p:cNvSpPr>
            <p:nvPr/>
          </p:nvSpPr>
          <p:spPr bwMode="auto">
            <a:xfrm>
              <a:off x="4324"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8" name="Rectangle 2067"/>
            <p:cNvSpPr>
              <a:spLocks noChangeArrowheads="1"/>
            </p:cNvSpPr>
            <p:nvPr/>
          </p:nvSpPr>
          <p:spPr bwMode="auto">
            <a:xfrm>
              <a:off x="4540"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19" name="Rectangle 2068"/>
            <p:cNvSpPr>
              <a:spLocks noChangeArrowheads="1"/>
            </p:cNvSpPr>
            <p:nvPr/>
          </p:nvSpPr>
          <p:spPr bwMode="auto">
            <a:xfrm>
              <a:off x="4828"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0" name="Rectangle 2069"/>
            <p:cNvSpPr>
              <a:spLocks noChangeArrowheads="1"/>
            </p:cNvSpPr>
            <p:nvPr/>
          </p:nvSpPr>
          <p:spPr bwMode="auto">
            <a:xfrm>
              <a:off x="5044"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1" name="Rectangle 2070"/>
            <p:cNvSpPr>
              <a:spLocks noChangeArrowheads="1"/>
            </p:cNvSpPr>
            <p:nvPr/>
          </p:nvSpPr>
          <p:spPr bwMode="auto">
            <a:xfrm>
              <a:off x="5260" y="94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2" name="Rectangle 2071"/>
            <p:cNvSpPr>
              <a:spLocks noChangeArrowheads="1"/>
            </p:cNvSpPr>
            <p:nvPr/>
          </p:nvSpPr>
          <p:spPr bwMode="auto">
            <a:xfrm>
              <a:off x="3172" y="1156"/>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3" name="Rectangle 2072"/>
            <p:cNvSpPr>
              <a:spLocks noChangeArrowheads="1"/>
            </p:cNvSpPr>
            <p:nvPr/>
          </p:nvSpPr>
          <p:spPr bwMode="auto">
            <a:xfrm>
              <a:off x="3172" y="1372"/>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4" name="Rectangle 2073"/>
            <p:cNvSpPr>
              <a:spLocks noChangeArrowheads="1"/>
            </p:cNvSpPr>
            <p:nvPr/>
          </p:nvSpPr>
          <p:spPr bwMode="auto">
            <a:xfrm>
              <a:off x="3172" y="166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5" name="Rectangle 2074"/>
            <p:cNvSpPr>
              <a:spLocks noChangeArrowheads="1"/>
            </p:cNvSpPr>
            <p:nvPr/>
          </p:nvSpPr>
          <p:spPr bwMode="auto">
            <a:xfrm>
              <a:off x="3172" y="1876"/>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6" name="Rectangle 2075"/>
            <p:cNvSpPr>
              <a:spLocks noChangeArrowheads="1"/>
            </p:cNvSpPr>
            <p:nvPr/>
          </p:nvSpPr>
          <p:spPr bwMode="auto">
            <a:xfrm>
              <a:off x="3172" y="2092"/>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7" name="Rectangle 2076"/>
            <p:cNvSpPr>
              <a:spLocks noChangeArrowheads="1"/>
            </p:cNvSpPr>
            <p:nvPr/>
          </p:nvSpPr>
          <p:spPr bwMode="auto">
            <a:xfrm>
              <a:off x="3172" y="230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8" name="Rectangle 2077"/>
            <p:cNvSpPr>
              <a:spLocks noChangeArrowheads="1"/>
            </p:cNvSpPr>
            <p:nvPr/>
          </p:nvSpPr>
          <p:spPr bwMode="auto">
            <a:xfrm>
              <a:off x="3172" y="2596"/>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29" name="Rectangle 2078"/>
            <p:cNvSpPr>
              <a:spLocks noChangeArrowheads="1"/>
            </p:cNvSpPr>
            <p:nvPr/>
          </p:nvSpPr>
          <p:spPr bwMode="auto">
            <a:xfrm>
              <a:off x="3172" y="2812"/>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0" name="Rectangle 2079"/>
            <p:cNvSpPr>
              <a:spLocks noChangeArrowheads="1"/>
            </p:cNvSpPr>
            <p:nvPr/>
          </p:nvSpPr>
          <p:spPr bwMode="auto">
            <a:xfrm>
              <a:off x="3172"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1" name="Rectangle 2080"/>
            <p:cNvSpPr>
              <a:spLocks noChangeArrowheads="1"/>
            </p:cNvSpPr>
            <p:nvPr/>
          </p:nvSpPr>
          <p:spPr bwMode="auto">
            <a:xfrm>
              <a:off x="3388"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2" name="Rectangle 2081"/>
            <p:cNvSpPr>
              <a:spLocks noChangeArrowheads="1"/>
            </p:cNvSpPr>
            <p:nvPr/>
          </p:nvSpPr>
          <p:spPr bwMode="auto">
            <a:xfrm>
              <a:off x="3604"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3" name="Rectangle 2082"/>
            <p:cNvSpPr>
              <a:spLocks noChangeArrowheads="1"/>
            </p:cNvSpPr>
            <p:nvPr/>
          </p:nvSpPr>
          <p:spPr bwMode="auto">
            <a:xfrm>
              <a:off x="3892"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4" name="Rectangle 2083"/>
            <p:cNvSpPr>
              <a:spLocks noChangeArrowheads="1"/>
            </p:cNvSpPr>
            <p:nvPr/>
          </p:nvSpPr>
          <p:spPr bwMode="auto">
            <a:xfrm>
              <a:off x="4108"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5" name="Rectangle 2084"/>
            <p:cNvSpPr>
              <a:spLocks noChangeArrowheads="1"/>
            </p:cNvSpPr>
            <p:nvPr/>
          </p:nvSpPr>
          <p:spPr bwMode="auto">
            <a:xfrm>
              <a:off x="4324"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6" name="Rectangle 2085"/>
            <p:cNvSpPr>
              <a:spLocks noChangeArrowheads="1"/>
            </p:cNvSpPr>
            <p:nvPr/>
          </p:nvSpPr>
          <p:spPr bwMode="auto">
            <a:xfrm>
              <a:off x="4540"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7" name="Rectangle 2086"/>
            <p:cNvSpPr>
              <a:spLocks noChangeArrowheads="1"/>
            </p:cNvSpPr>
            <p:nvPr/>
          </p:nvSpPr>
          <p:spPr bwMode="auto">
            <a:xfrm>
              <a:off x="4828"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8" name="Rectangle 2087"/>
            <p:cNvSpPr>
              <a:spLocks noChangeArrowheads="1"/>
            </p:cNvSpPr>
            <p:nvPr/>
          </p:nvSpPr>
          <p:spPr bwMode="auto">
            <a:xfrm>
              <a:off x="5044"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39" name="Rectangle 2088"/>
            <p:cNvSpPr>
              <a:spLocks noChangeArrowheads="1"/>
            </p:cNvSpPr>
            <p:nvPr/>
          </p:nvSpPr>
          <p:spPr bwMode="auto">
            <a:xfrm>
              <a:off x="5260" y="302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40" name="Rectangle 2089"/>
            <p:cNvSpPr>
              <a:spLocks noChangeArrowheads="1"/>
            </p:cNvSpPr>
            <p:nvPr/>
          </p:nvSpPr>
          <p:spPr bwMode="auto">
            <a:xfrm>
              <a:off x="5260" y="1156"/>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41" name="Rectangle 2090"/>
            <p:cNvSpPr>
              <a:spLocks noChangeArrowheads="1"/>
            </p:cNvSpPr>
            <p:nvPr/>
          </p:nvSpPr>
          <p:spPr bwMode="auto">
            <a:xfrm>
              <a:off x="5260" y="1372"/>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42" name="Rectangle 2091"/>
            <p:cNvSpPr>
              <a:spLocks noChangeArrowheads="1"/>
            </p:cNvSpPr>
            <p:nvPr/>
          </p:nvSpPr>
          <p:spPr bwMode="auto">
            <a:xfrm>
              <a:off x="5260" y="1660"/>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43" name="Rectangle 2092"/>
            <p:cNvSpPr>
              <a:spLocks noChangeArrowheads="1"/>
            </p:cNvSpPr>
            <p:nvPr/>
          </p:nvSpPr>
          <p:spPr bwMode="auto">
            <a:xfrm>
              <a:off x="5260" y="1876"/>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44" name="Rectangle 2093"/>
            <p:cNvSpPr>
              <a:spLocks noChangeArrowheads="1"/>
            </p:cNvSpPr>
            <p:nvPr/>
          </p:nvSpPr>
          <p:spPr bwMode="auto">
            <a:xfrm>
              <a:off x="5260" y="2092"/>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45" name="Rectangle 2094"/>
            <p:cNvSpPr>
              <a:spLocks noChangeArrowheads="1"/>
            </p:cNvSpPr>
            <p:nvPr/>
          </p:nvSpPr>
          <p:spPr bwMode="auto">
            <a:xfrm>
              <a:off x="5260" y="2308"/>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46" name="Rectangle 2095"/>
            <p:cNvSpPr>
              <a:spLocks noChangeArrowheads="1"/>
            </p:cNvSpPr>
            <p:nvPr/>
          </p:nvSpPr>
          <p:spPr bwMode="auto">
            <a:xfrm>
              <a:off x="5260" y="2596"/>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47" name="Rectangle 2096"/>
            <p:cNvSpPr>
              <a:spLocks noChangeArrowheads="1"/>
            </p:cNvSpPr>
            <p:nvPr/>
          </p:nvSpPr>
          <p:spPr bwMode="auto">
            <a:xfrm>
              <a:off x="5260" y="2812"/>
              <a:ext cx="144" cy="14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grpSp>
          <p:nvGrpSpPr>
            <p:cNvPr id="8248" name="Group 2097"/>
            <p:cNvGrpSpPr>
              <a:grpSpLocks/>
            </p:cNvGrpSpPr>
            <p:nvPr/>
          </p:nvGrpSpPr>
          <p:grpSpPr bwMode="auto">
            <a:xfrm>
              <a:off x="3884" y="1220"/>
              <a:ext cx="360" cy="360"/>
              <a:chOff x="3884" y="1220"/>
              <a:chExt cx="360" cy="360"/>
            </a:xfrm>
          </p:grpSpPr>
          <p:sp>
            <p:nvSpPr>
              <p:cNvPr id="8431" name="Rectangle 2098"/>
              <p:cNvSpPr>
                <a:spLocks noChangeArrowheads="1"/>
              </p:cNvSpPr>
              <p:nvPr/>
            </p:nvSpPr>
            <p:spPr bwMode="auto">
              <a:xfrm>
                <a:off x="3964" y="1300"/>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432" name="Line 2099"/>
              <p:cNvSpPr>
                <a:spLocks noChangeShapeType="1"/>
              </p:cNvSpPr>
              <p:nvPr/>
            </p:nvSpPr>
            <p:spPr bwMode="auto">
              <a:xfrm flipV="1">
                <a:off x="4032" y="1220"/>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33" name="Line 2100"/>
              <p:cNvSpPr>
                <a:spLocks noChangeShapeType="1"/>
              </p:cNvSpPr>
              <p:nvPr/>
            </p:nvSpPr>
            <p:spPr bwMode="auto">
              <a:xfrm flipV="1">
                <a:off x="4104" y="1220"/>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34" name="Line 2101"/>
              <p:cNvSpPr>
                <a:spLocks noChangeShapeType="1"/>
              </p:cNvSpPr>
              <p:nvPr/>
            </p:nvSpPr>
            <p:spPr bwMode="auto">
              <a:xfrm>
                <a:off x="4180" y="1368"/>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35" name="Line 2102"/>
              <p:cNvSpPr>
                <a:spLocks noChangeShapeType="1"/>
              </p:cNvSpPr>
              <p:nvPr/>
            </p:nvSpPr>
            <p:spPr bwMode="auto">
              <a:xfrm>
                <a:off x="4180" y="144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36" name="Line 2103"/>
              <p:cNvSpPr>
                <a:spLocks noChangeShapeType="1"/>
              </p:cNvSpPr>
              <p:nvPr/>
            </p:nvSpPr>
            <p:spPr bwMode="auto">
              <a:xfrm>
                <a:off x="4104" y="1516"/>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37" name="Line 2104"/>
              <p:cNvSpPr>
                <a:spLocks noChangeShapeType="1"/>
              </p:cNvSpPr>
              <p:nvPr/>
            </p:nvSpPr>
            <p:spPr bwMode="auto">
              <a:xfrm>
                <a:off x="4032" y="1516"/>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38" name="Line 2105"/>
              <p:cNvSpPr>
                <a:spLocks noChangeShapeType="1"/>
              </p:cNvSpPr>
              <p:nvPr/>
            </p:nvSpPr>
            <p:spPr bwMode="auto">
              <a:xfrm flipH="1">
                <a:off x="3884" y="144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39" name="Line 2106"/>
              <p:cNvSpPr>
                <a:spLocks noChangeShapeType="1"/>
              </p:cNvSpPr>
              <p:nvPr/>
            </p:nvSpPr>
            <p:spPr bwMode="auto">
              <a:xfrm flipH="1">
                <a:off x="3884" y="1368"/>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sp>
          <p:nvSpPr>
            <p:cNvPr id="8249" name="Line 2107"/>
            <p:cNvSpPr>
              <a:spLocks noChangeShapeType="1"/>
            </p:cNvSpPr>
            <p:nvPr/>
          </p:nvSpPr>
          <p:spPr bwMode="auto">
            <a:xfrm>
              <a:off x="3960" y="1084"/>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0" name="Line 2108"/>
            <p:cNvSpPr>
              <a:spLocks noChangeShapeType="1"/>
            </p:cNvSpPr>
            <p:nvPr/>
          </p:nvSpPr>
          <p:spPr bwMode="auto">
            <a:xfrm>
              <a:off x="4176" y="1084"/>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1" name="Line 2109"/>
            <p:cNvSpPr>
              <a:spLocks noChangeShapeType="1"/>
            </p:cNvSpPr>
            <p:nvPr/>
          </p:nvSpPr>
          <p:spPr bwMode="auto">
            <a:xfrm>
              <a:off x="3316" y="144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2" name="Line 2110"/>
            <p:cNvSpPr>
              <a:spLocks noChangeShapeType="1"/>
            </p:cNvSpPr>
            <p:nvPr/>
          </p:nvSpPr>
          <p:spPr bwMode="auto">
            <a:xfrm>
              <a:off x="3316" y="122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3" name="Line 2111"/>
            <p:cNvSpPr>
              <a:spLocks noChangeShapeType="1"/>
            </p:cNvSpPr>
            <p:nvPr/>
          </p:nvSpPr>
          <p:spPr bwMode="auto">
            <a:xfrm>
              <a:off x="3316" y="1728"/>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4" name="Line 2112"/>
            <p:cNvSpPr>
              <a:spLocks noChangeShapeType="1"/>
            </p:cNvSpPr>
            <p:nvPr/>
          </p:nvSpPr>
          <p:spPr bwMode="auto">
            <a:xfrm>
              <a:off x="3316" y="194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5" name="Line 2113"/>
            <p:cNvSpPr>
              <a:spLocks noChangeShapeType="1"/>
            </p:cNvSpPr>
            <p:nvPr/>
          </p:nvSpPr>
          <p:spPr bwMode="auto">
            <a:xfrm>
              <a:off x="3316" y="216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6" name="Line 2114"/>
            <p:cNvSpPr>
              <a:spLocks noChangeShapeType="1"/>
            </p:cNvSpPr>
            <p:nvPr/>
          </p:nvSpPr>
          <p:spPr bwMode="auto">
            <a:xfrm>
              <a:off x="3316" y="2376"/>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7" name="Line 2115"/>
            <p:cNvSpPr>
              <a:spLocks noChangeShapeType="1"/>
            </p:cNvSpPr>
            <p:nvPr/>
          </p:nvSpPr>
          <p:spPr bwMode="auto">
            <a:xfrm>
              <a:off x="3316" y="266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8" name="Line 2116"/>
            <p:cNvSpPr>
              <a:spLocks noChangeShapeType="1"/>
            </p:cNvSpPr>
            <p:nvPr/>
          </p:nvSpPr>
          <p:spPr bwMode="auto">
            <a:xfrm>
              <a:off x="3316" y="288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59" name="Line 2117"/>
            <p:cNvSpPr>
              <a:spLocks noChangeShapeType="1"/>
            </p:cNvSpPr>
            <p:nvPr/>
          </p:nvSpPr>
          <p:spPr bwMode="auto">
            <a:xfrm flipV="1">
              <a:off x="3456" y="2948"/>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0" name="Line 2118"/>
            <p:cNvSpPr>
              <a:spLocks noChangeShapeType="1"/>
            </p:cNvSpPr>
            <p:nvPr/>
          </p:nvSpPr>
          <p:spPr bwMode="auto">
            <a:xfrm flipV="1">
              <a:off x="3672" y="2948"/>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1" name="Line 2119"/>
            <p:cNvSpPr>
              <a:spLocks noChangeShapeType="1"/>
            </p:cNvSpPr>
            <p:nvPr/>
          </p:nvSpPr>
          <p:spPr bwMode="auto">
            <a:xfrm flipV="1">
              <a:off x="3960" y="2948"/>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2" name="Line 2120"/>
            <p:cNvSpPr>
              <a:spLocks noChangeShapeType="1"/>
            </p:cNvSpPr>
            <p:nvPr/>
          </p:nvSpPr>
          <p:spPr bwMode="auto">
            <a:xfrm flipV="1">
              <a:off x="4176" y="2948"/>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3" name="Line 2121"/>
            <p:cNvSpPr>
              <a:spLocks noChangeShapeType="1"/>
            </p:cNvSpPr>
            <p:nvPr/>
          </p:nvSpPr>
          <p:spPr bwMode="auto">
            <a:xfrm flipV="1">
              <a:off x="4392" y="2948"/>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4" name="Line 2122"/>
            <p:cNvSpPr>
              <a:spLocks noChangeShapeType="1"/>
            </p:cNvSpPr>
            <p:nvPr/>
          </p:nvSpPr>
          <p:spPr bwMode="auto">
            <a:xfrm flipV="1">
              <a:off x="4608" y="2948"/>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5" name="Line 2123"/>
            <p:cNvSpPr>
              <a:spLocks noChangeShapeType="1"/>
            </p:cNvSpPr>
            <p:nvPr/>
          </p:nvSpPr>
          <p:spPr bwMode="auto">
            <a:xfrm flipV="1">
              <a:off x="4896" y="2948"/>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6" name="Line 2124"/>
            <p:cNvSpPr>
              <a:spLocks noChangeShapeType="1"/>
            </p:cNvSpPr>
            <p:nvPr/>
          </p:nvSpPr>
          <p:spPr bwMode="auto">
            <a:xfrm flipV="1">
              <a:off x="5112" y="2948"/>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7" name="Line 2125"/>
            <p:cNvSpPr>
              <a:spLocks noChangeShapeType="1"/>
            </p:cNvSpPr>
            <p:nvPr/>
          </p:nvSpPr>
          <p:spPr bwMode="auto">
            <a:xfrm flipH="1">
              <a:off x="5180" y="288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8" name="Line 2126"/>
            <p:cNvSpPr>
              <a:spLocks noChangeShapeType="1"/>
            </p:cNvSpPr>
            <p:nvPr/>
          </p:nvSpPr>
          <p:spPr bwMode="auto">
            <a:xfrm flipH="1">
              <a:off x="5180" y="266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69" name="Line 2127"/>
            <p:cNvSpPr>
              <a:spLocks noChangeShapeType="1"/>
            </p:cNvSpPr>
            <p:nvPr/>
          </p:nvSpPr>
          <p:spPr bwMode="auto">
            <a:xfrm flipH="1">
              <a:off x="5180" y="2376"/>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0" name="Line 2128"/>
            <p:cNvSpPr>
              <a:spLocks noChangeShapeType="1"/>
            </p:cNvSpPr>
            <p:nvPr/>
          </p:nvSpPr>
          <p:spPr bwMode="auto">
            <a:xfrm flipH="1">
              <a:off x="5180" y="216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1" name="Line 2129"/>
            <p:cNvSpPr>
              <a:spLocks noChangeShapeType="1"/>
            </p:cNvSpPr>
            <p:nvPr/>
          </p:nvSpPr>
          <p:spPr bwMode="auto">
            <a:xfrm flipH="1">
              <a:off x="5180" y="194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2" name="Line 2130"/>
            <p:cNvSpPr>
              <a:spLocks noChangeShapeType="1"/>
            </p:cNvSpPr>
            <p:nvPr/>
          </p:nvSpPr>
          <p:spPr bwMode="auto">
            <a:xfrm flipH="1">
              <a:off x="5180" y="1728"/>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3" name="Line 2131"/>
            <p:cNvSpPr>
              <a:spLocks noChangeShapeType="1"/>
            </p:cNvSpPr>
            <p:nvPr/>
          </p:nvSpPr>
          <p:spPr bwMode="auto">
            <a:xfrm flipH="1">
              <a:off x="5180" y="144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4" name="Line 2132"/>
            <p:cNvSpPr>
              <a:spLocks noChangeShapeType="1"/>
            </p:cNvSpPr>
            <p:nvPr/>
          </p:nvSpPr>
          <p:spPr bwMode="auto">
            <a:xfrm flipH="1">
              <a:off x="5180" y="122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5" name="Line 2133"/>
            <p:cNvSpPr>
              <a:spLocks noChangeShapeType="1"/>
            </p:cNvSpPr>
            <p:nvPr/>
          </p:nvSpPr>
          <p:spPr bwMode="auto">
            <a:xfrm>
              <a:off x="5112" y="1084"/>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6" name="Line 2134"/>
            <p:cNvSpPr>
              <a:spLocks noChangeShapeType="1"/>
            </p:cNvSpPr>
            <p:nvPr/>
          </p:nvSpPr>
          <p:spPr bwMode="auto">
            <a:xfrm>
              <a:off x="4896" y="1084"/>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7" name="Line 2135"/>
            <p:cNvSpPr>
              <a:spLocks noChangeShapeType="1"/>
            </p:cNvSpPr>
            <p:nvPr/>
          </p:nvSpPr>
          <p:spPr bwMode="auto">
            <a:xfrm>
              <a:off x="4608" y="1084"/>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8" name="Line 2136"/>
            <p:cNvSpPr>
              <a:spLocks noChangeShapeType="1"/>
            </p:cNvSpPr>
            <p:nvPr/>
          </p:nvSpPr>
          <p:spPr bwMode="auto">
            <a:xfrm>
              <a:off x="4392" y="1084"/>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79" name="Line 2137"/>
            <p:cNvSpPr>
              <a:spLocks noChangeShapeType="1"/>
            </p:cNvSpPr>
            <p:nvPr/>
          </p:nvSpPr>
          <p:spPr bwMode="auto">
            <a:xfrm>
              <a:off x="3672" y="1084"/>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80" name="Line 2138"/>
            <p:cNvSpPr>
              <a:spLocks noChangeShapeType="1"/>
            </p:cNvSpPr>
            <p:nvPr/>
          </p:nvSpPr>
          <p:spPr bwMode="auto">
            <a:xfrm>
              <a:off x="3456" y="1084"/>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nvGrpSpPr>
            <p:cNvPr id="8281" name="Group 2139"/>
            <p:cNvGrpSpPr>
              <a:grpSpLocks/>
            </p:cNvGrpSpPr>
            <p:nvPr/>
          </p:nvGrpSpPr>
          <p:grpSpPr bwMode="auto">
            <a:xfrm>
              <a:off x="3452" y="1220"/>
              <a:ext cx="360" cy="360"/>
              <a:chOff x="3452" y="1220"/>
              <a:chExt cx="360" cy="360"/>
            </a:xfrm>
          </p:grpSpPr>
          <p:sp>
            <p:nvSpPr>
              <p:cNvPr id="8422" name="Rectangle 2140"/>
              <p:cNvSpPr>
                <a:spLocks noChangeArrowheads="1"/>
              </p:cNvSpPr>
              <p:nvPr/>
            </p:nvSpPr>
            <p:spPr bwMode="auto">
              <a:xfrm>
                <a:off x="3532" y="1300"/>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423" name="Line 2141"/>
              <p:cNvSpPr>
                <a:spLocks noChangeShapeType="1"/>
              </p:cNvSpPr>
              <p:nvPr/>
            </p:nvSpPr>
            <p:spPr bwMode="auto">
              <a:xfrm flipV="1">
                <a:off x="3600" y="1220"/>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24" name="Line 2142"/>
              <p:cNvSpPr>
                <a:spLocks noChangeShapeType="1"/>
              </p:cNvSpPr>
              <p:nvPr/>
            </p:nvSpPr>
            <p:spPr bwMode="auto">
              <a:xfrm flipV="1">
                <a:off x="3672" y="1220"/>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25" name="Line 2143"/>
              <p:cNvSpPr>
                <a:spLocks noChangeShapeType="1"/>
              </p:cNvSpPr>
              <p:nvPr/>
            </p:nvSpPr>
            <p:spPr bwMode="auto">
              <a:xfrm>
                <a:off x="3748" y="1368"/>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26" name="Line 2144"/>
              <p:cNvSpPr>
                <a:spLocks noChangeShapeType="1"/>
              </p:cNvSpPr>
              <p:nvPr/>
            </p:nvSpPr>
            <p:spPr bwMode="auto">
              <a:xfrm>
                <a:off x="3748" y="144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27" name="Line 2145"/>
              <p:cNvSpPr>
                <a:spLocks noChangeShapeType="1"/>
              </p:cNvSpPr>
              <p:nvPr/>
            </p:nvSpPr>
            <p:spPr bwMode="auto">
              <a:xfrm>
                <a:off x="3672" y="1516"/>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28" name="Line 2146"/>
              <p:cNvSpPr>
                <a:spLocks noChangeShapeType="1"/>
              </p:cNvSpPr>
              <p:nvPr/>
            </p:nvSpPr>
            <p:spPr bwMode="auto">
              <a:xfrm>
                <a:off x="3600" y="1516"/>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29" name="Line 2147"/>
              <p:cNvSpPr>
                <a:spLocks noChangeShapeType="1"/>
              </p:cNvSpPr>
              <p:nvPr/>
            </p:nvSpPr>
            <p:spPr bwMode="auto">
              <a:xfrm flipH="1">
                <a:off x="3452" y="144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30" name="Line 2148"/>
              <p:cNvSpPr>
                <a:spLocks noChangeShapeType="1"/>
              </p:cNvSpPr>
              <p:nvPr/>
            </p:nvSpPr>
            <p:spPr bwMode="auto">
              <a:xfrm flipH="1">
                <a:off x="3452" y="1368"/>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82" name="Group 2149"/>
            <p:cNvGrpSpPr>
              <a:grpSpLocks/>
            </p:cNvGrpSpPr>
            <p:nvPr/>
          </p:nvGrpSpPr>
          <p:grpSpPr bwMode="auto">
            <a:xfrm>
              <a:off x="4748" y="1220"/>
              <a:ext cx="360" cy="360"/>
              <a:chOff x="4748" y="1220"/>
              <a:chExt cx="360" cy="360"/>
            </a:xfrm>
          </p:grpSpPr>
          <p:sp>
            <p:nvSpPr>
              <p:cNvPr id="8413" name="Rectangle 2150"/>
              <p:cNvSpPr>
                <a:spLocks noChangeArrowheads="1"/>
              </p:cNvSpPr>
              <p:nvPr/>
            </p:nvSpPr>
            <p:spPr bwMode="auto">
              <a:xfrm>
                <a:off x="4828" y="1300"/>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414" name="Line 2151"/>
              <p:cNvSpPr>
                <a:spLocks noChangeShapeType="1"/>
              </p:cNvSpPr>
              <p:nvPr/>
            </p:nvSpPr>
            <p:spPr bwMode="auto">
              <a:xfrm flipV="1">
                <a:off x="4896" y="1220"/>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15" name="Line 2152"/>
              <p:cNvSpPr>
                <a:spLocks noChangeShapeType="1"/>
              </p:cNvSpPr>
              <p:nvPr/>
            </p:nvSpPr>
            <p:spPr bwMode="auto">
              <a:xfrm flipV="1">
                <a:off x="4968" y="1220"/>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16" name="Line 2153"/>
              <p:cNvSpPr>
                <a:spLocks noChangeShapeType="1"/>
              </p:cNvSpPr>
              <p:nvPr/>
            </p:nvSpPr>
            <p:spPr bwMode="auto">
              <a:xfrm>
                <a:off x="5044" y="1368"/>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17" name="Line 2154"/>
              <p:cNvSpPr>
                <a:spLocks noChangeShapeType="1"/>
              </p:cNvSpPr>
              <p:nvPr/>
            </p:nvSpPr>
            <p:spPr bwMode="auto">
              <a:xfrm>
                <a:off x="5044" y="144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18" name="Line 2155"/>
              <p:cNvSpPr>
                <a:spLocks noChangeShapeType="1"/>
              </p:cNvSpPr>
              <p:nvPr/>
            </p:nvSpPr>
            <p:spPr bwMode="auto">
              <a:xfrm>
                <a:off x="4968" y="1516"/>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19" name="Line 2156"/>
              <p:cNvSpPr>
                <a:spLocks noChangeShapeType="1"/>
              </p:cNvSpPr>
              <p:nvPr/>
            </p:nvSpPr>
            <p:spPr bwMode="auto">
              <a:xfrm>
                <a:off x="4896" y="1516"/>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20" name="Line 2157"/>
              <p:cNvSpPr>
                <a:spLocks noChangeShapeType="1"/>
              </p:cNvSpPr>
              <p:nvPr/>
            </p:nvSpPr>
            <p:spPr bwMode="auto">
              <a:xfrm flipH="1">
                <a:off x="4748" y="144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21" name="Line 2158"/>
              <p:cNvSpPr>
                <a:spLocks noChangeShapeType="1"/>
              </p:cNvSpPr>
              <p:nvPr/>
            </p:nvSpPr>
            <p:spPr bwMode="auto">
              <a:xfrm flipH="1">
                <a:off x="4748" y="1368"/>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83" name="Group 2159"/>
            <p:cNvGrpSpPr>
              <a:grpSpLocks/>
            </p:cNvGrpSpPr>
            <p:nvPr/>
          </p:nvGrpSpPr>
          <p:grpSpPr bwMode="auto">
            <a:xfrm>
              <a:off x="4316" y="1220"/>
              <a:ext cx="360" cy="360"/>
              <a:chOff x="4316" y="1220"/>
              <a:chExt cx="360" cy="360"/>
            </a:xfrm>
          </p:grpSpPr>
          <p:sp>
            <p:nvSpPr>
              <p:cNvPr id="8404" name="Rectangle 2160"/>
              <p:cNvSpPr>
                <a:spLocks noChangeArrowheads="1"/>
              </p:cNvSpPr>
              <p:nvPr/>
            </p:nvSpPr>
            <p:spPr bwMode="auto">
              <a:xfrm>
                <a:off x="4396" y="1300"/>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405" name="Line 2161"/>
              <p:cNvSpPr>
                <a:spLocks noChangeShapeType="1"/>
              </p:cNvSpPr>
              <p:nvPr/>
            </p:nvSpPr>
            <p:spPr bwMode="auto">
              <a:xfrm flipV="1">
                <a:off x="4464" y="1220"/>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06" name="Line 2162"/>
              <p:cNvSpPr>
                <a:spLocks noChangeShapeType="1"/>
              </p:cNvSpPr>
              <p:nvPr/>
            </p:nvSpPr>
            <p:spPr bwMode="auto">
              <a:xfrm flipV="1">
                <a:off x="4536" y="1220"/>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07" name="Line 2163"/>
              <p:cNvSpPr>
                <a:spLocks noChangeShapeType="1"/>
              </p:cNvSpPr>
              <p:nvPr/>
            </p:nvSpPr>
            <p:spPr bwMode="auto">
              <a:xfrm>
                <a:off x="4612" y="1368"/>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08" name="Line 2164"/>
              <p:cNvSpPr>
                <a:spLocks noChangeShapeType="1"/>
              </p:cNvSpPr>
              <p:nvPr/>
            </p:nvSpPr>
            <p:spPr bwMode="auto">
              <a:xfrm>
                <a:off x="4612" y="144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09" name="Line 2165"/>
              <p:cNvSpPr>
                <a:spLocks noChangeShapeType="1"/>
              </p:cNvSpPr>
              <p:nvPr/>
            </p:nvSpPr>
            <p:spPr bwMode="auto">
              <a:xfrm>
                <a:off x="4536" y="1516"/>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10" name="Line 2166"/>
              <p:cNvSpPr>
                <a:spLocks noChangeShapeType="1"/>
              </p:cNvSpPr>
              <p:nvPr/>
            </p:nvSpPr>
            <p:spPr bwMode="auto">
              <a:xfrm>
                <a:off x="4464" y="1516"/>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11" name="Line 2167"/>
              <p:cNvSpPr>
                <a:spLocks noChangeShapeType="1"/>
              </p:cNvSpPr>
              <p:nvPr/>
            </p:nvSpPr>
            <p:spPr bwMode="auto">
              <a:xfrm flipH="1">
                <a:off x="4316" y="144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12" name="Line 2168"/>
              <p:cNvSpPr>
                <a:spLocks noChangeShapeType="1"/>
              </p:cNvSpPr>
              <p:nvPr/>
            </p:nvSpPr>
            <p:spPr bwMode="auto">
              <a:xfrm flipH="1">
                <a:off x="4316" y="1368"/>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84" name="Group 2169"/>
            <p:cNvGrpSpPr>
              <a:grpSpLocks/>
            </p:cNvGrpSpPr>
            <p:nvPr/>
          </p:nvGrpSpPr>
          <p:grpSpPr bwMode="auto">
            <a:xfrm>
              <a:off x="3884" y="1652"/>
              <a:ext cx="360" cy="360"/>
              <a:chOff x="3884" y="1652"/>
              <a:chExt cx="360" cy="360"/>
            </a:xfrm>
          </p:grpSpPr>
          <p:sp>
            <p:nvSpPr>
              <p:cNvPr id="8395" name="Rectangle 2170"/>
              <p:cNvSpPr>
                <a:spLocks noChangeArrowheads="1"/>
              </p:cNvSpPr>
              <p:nvPr/>
            </p:nvSpPr>
            <p:spPr bwMode="auto">
              <a:xfrm>
                <a:off x="3964" y="1732"/>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96" name="Line 2171"/>
              <p:cNvSpPr>
                <a:spLocks noChangeShapeType="1"/>
              </p:cNvSpPr>
              <p:nvPr/>
            </p:nvSpPr>
            <p:spPr bwMode="auto">
              <a:xfrm flipV="1">
                <a:off x="4032" y="1652"/>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97" name="Line 2172"/>
              <p:cNvSpPr>
                <a:spLocks noChangeShapeType="1"/>
              </p:cNvSpPr>
              <p:nvPr/>
            </p:nvSpPr>
            <p:spPr bwMode="auto">
              <a:xfrm flipV="1">
                <a:off x="4104" y="1652"/>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98" name="Line 2173"/>
              <p:cNvSpPr>
                <a:spLocks noChangeShapeType="1"/>
              </p:cNvSpPr>
              <p:nvPr/>
            </p:nvSpPr>
            <p:spPr bwMode="auto">
              <a:xfrm>
                <a:off x="4180" y="180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99" name="Line 2174"/>
              <p:cNvSpPr>
                <a:spLocks noChangeShapeType="1"/>
              </p:cNvSpPr>
              <p:nvPr/>
            </p:nvSpPr>
            <p:spPr bwMode="auto">
              <a:xfrm>
                <a:off x="4180" y="1872"/>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00" name="Line 2175"/>
              <p:cNvSpPr>
                <a:spLocks noChangeShapeType="1"/>
              </p:cNvSpPr>
              <p:nvPr/>
            </p:nvSpPr>
            <p:spPr bwMode="auto">
              <a:xfrm>
                <a:off x="4104" y="1948"/>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01" name="Line 2176"/>
              <p:cNvSpPr>
                <a:spLocks noChangeShapeType="1"/>
              </p:cNvSpPr>
              <p:nvPr/>
            </p:nvSpPr>
            <p:spPr bwMode="auto">
              <a:xfrm>
                <a:off x="4032" y="1948"/>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02" name="Line 2177"/>
              <p:cNvSpPr>
                <a:spLocks noChangeShapeType="1"/>
              </p:cNvSpPr>
              <p:nvPr/>
            </p:nvSpPr>
            <p:spPr bwMode="auto">
              <a:xfrm flipH="1">
                <a:off x="3884" y="1872"/>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403" name="Line 2178"/>
              <p:cNvSpPr>
                <a:spLocks noChangeShapeType="1"/>
              </p:cNvSpPr>
              <p:nvPr/>
            </p:nvSpPr>
            <p:spPr bwMode="auto">
              <a:xfrm flipH="1">
                <a:off x="3884" y="180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85" name="Group 2179"/>
            <p:cNvGrpSpPr>
              <a:grpSpLocks/>
            </p:cNvGrpSpPr>
            <p:nvPr/>
          </p:nvGrpSpPr>
          <p:grpSpPr bwMode="auto">
            <a:xfrm>
              <a:off x="3452" y="1652"/>
              <a:ext cx="360" cy="360"/>
              <a:chOff x="3452" y="1652"/>
              <a:chExt cx="360" cy="360"/>
            </a:xfrm>
          </p:grpSpPr>
          <p:sp>
            <p:nvSpPr>
              <p:cNvPr id="8386" name="Rectangle 2180"/>
              <p:cNvSpPr>
                <a:spLocks noChangeArrowheads="1"/>
              </p:cNvSpPr>
              <p:nvPr/>
            </p:nvSpPr>
            <p:spPr bwMode="auto">
              <a:xfrm>
                <a:off x="3532" y="1732"/>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87" name="Line 2181"/>
              <p:cNvSpPr>
                <a:spLocks noChangeShapeType="1"/>
              </p:cNvSpPr>
              <p:nvPr/>
            </p:nvSpPr>
            <p:spPr bwMode="auto">
              <a:xfrm flipV="1">
                <a:off x="3600" y="1652"/>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88" name="Line 2182"/>
              <p:cNvSpPr>
                <a:spLocks noChangeShapeType="1"/>
              </p:cNvSpPr>
              <p:nvPr/>
            </p:nvSpPr>
            <p:spPr bwMode="auto">
              <a:xfrm flipV="1">
                <a:off x="3672" y="1652"/>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89" name="Line 2183"/>
              <p:cNvSpPr>
                <a:spLocks noChangeShapeType="1"/>
              </p:cNvSpPr>
              <p:nvPr/>
            </p:nvSpPr>
            <p:spPr bwMode="auto">
              <a:xfrm>
                <a:off x="3748" y="180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90" name="Line 2184"/>
              <p:cNvSpPr>
                <a:spLocks noChangeShapeType="1"/>
              </p:cNvSpPr>
              <p:nvPr/>
            </p:nvSpPr>
            <p:spPr bwMode="auto">
              <a:xfrm>
                <a:off x="3748" y="1872"/>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91" name="Line 2185"/>
              <p:cNvSpPr>
                <a:spLocks noChangeShapeType="1"/>
              </p:cNvSpPr>
              <p:nvPr/>
            </p:nvSpPr>
            <p:spPr bwMode="auto">
              <a:xfrm>
                <a:off x="3672" y="1948"/>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92" name="Line 2186"/>
              <p:cNvSpPr>
                <a:spLocks noChangeShapeType="1"/>
              </p:cNvSpPr>
              <p:nvPr/>
            </p:nvSpPr>
            <p:spPr bwMode="auto">
              <a:xfrm>
                <a:off x="3600" y="1948"/>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93" name="Line 2187"/>
              <p:cNvSpPr>
                <a:spLocks noChangeShapeType="1"/>
              </p:cNvSpPr>
              <p:nvPr/>
            </p:nvSpPr>
            <p:spPr bwMode="auto">
              <a:xfrm flipH="1">
                <a:off x="3452" y="1872"/>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94" name="Line 2188"/>
              <p:cNvSpPr>
                <a:spLocks noChangeShapeType="1"/>
              </p:cNvSpPr>
              <p:nvPr/>
            </p:nvSpPr>
            <p:spPr bwMode="auto">
              <a:xfrm flipH="1">
                <a:off x="3452" y="180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86" name="Group 2189"/>
            <p:cNvGrpSpPr>
              <a:grpSpLocks/>
            </p:cNvGrpSpPr>
            <p:nvPr/>
          </p:nvGrpSpPr>
          <p:grpSpPr bwMode="auto">
            <a:xfrm>
              <a:off x="4748" y="1652"/>
              <a:ext cx="360" cy="360"/>
              <a:chOff x="4748" y="1652"/>
              <a:chExt cx="360" cy="360"/>
            </a:xfrm>
          </p:grpSpPr>
          <p:sp>
            <p:nvSpPr>
              <p:cNvPr id="8377" name="Rectangle 2190"/>
              <p:cNvSpPr>
                <a:spLocks noChangeArrowheads="1"/>
              </p:cNvSpPr>
              <p:nvPr/>
            </p:nvSpPr>
            <p:spPr bwMode="auto">
              <a:xfrm>
                <a:off x="4828" y="1732"/>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78" name="Line 2191"/>
              <p:cNvSpPr>
                <a:spLocks noChangeShapeType="1"/>
              </p:cNvSpPr>
              <p:nvPr/>
            </p:nvSpPr>
            <p:spPr bwMode="auto">
              <a:xfrm flipV="1">
                <a:off x="4896" y="1652"/>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79" name="Line 2192"/>
              <p:cNvSpPr>
                <a:spLocks noChangeShapeType="1"/>
              </p:cNvSpPr>
              <p:nvPr/>
            </p:nvSpPr>
            <p:spPr bwMode="auto">
              <a:xfrm flipV="1">
                <a:off x="4968" y="1652"/>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80" name="Line 2193"/>
              <p:cNvSpPr>
                <a:spLocks noChangeShapeType="1"/>
              </p:cNvSpPr>
              <p:nvPr/>
            </p:nvSpPr>
            <p:spPr bwMode="auto">
              <a:xfrm>
                <a:off x="5044" y="180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81" name="Line 2194"/>
              <p:cNvSpPr>
                <a:spLocks noChangeShapeType="1"/>
              </p:cNvSpPr>
              <p:nvPr/>
            </p:nvSpPr>
            <p:spPr bwMode="auto">
              <a:xfrm>
                <a:off x="5044" y="1872"/>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82" name="Line 2195"/>
              <p:cNvSpPr>
                <a:spLocks noChangeShapeType="1"/>
              </p:cNvSpPr>
              <p:nvPr/>
            </p:nvSpPr>
            <p:spPr bwMode="auto">
              <a:xfrm>
                <a:off x="4968" y="1948"/>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83" name="Line 2196"/>
              <p:cNvSpPr>
                <a:spLocks noChangeShapeType="1"/>
              </p:cNvSpPr>
              <p:nvPr/>
            </p:nvSpPr>
            <p:spPr bwMode="auto">
              <a:xfrm>
                <a:off x="4896" y="1948"/>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84" name="Line 2197"/>
              <p:cNvSpPr>
                <a:spLocks noChangeShapeType="1"/>
              </p:cNvSpPr>
              <p:nvPr/>
            </p:nvSpPr>
            <p:spPr bwMode="auto">
              <a:xfrm flipH="1">
                <a:off x="4748" y="1872"/>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85" name="Line 2198"/>
              <p:cNvSpPr>
                <a:spLocks noChangeShapeType="1"/>
              </p:cNvSpPr>
              <p:nvPr/>
            </p:nvSpPr>
            <p:spPr bwMode="auto">
              <a:xfrm flipH="1">
                <a:off x="4748" y="180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87" name="Group 2199"/>
            <p:cNvGrpSpPr>
              <a:grpSpLocks/>
            </p:cNvGrpSpPr>
            <p:nvPr/>
          </p:nvGrpSpPr>
          <p:grpSpPr bwMode="auto">
            <a:xfrm>
              <a:off x="4316" y="1652"/>
              <a:ext cx="360" cy="360"/>
              <a:chOff x="4316" y="1652"/>
              <a:chExt cx="360" cy="360"/>
            </a:xfrm>
          </p:grpSpPr>
          <p:sp>
            <p:nvSpPr>
              <p:cNvPr id="8368" name="Rectangle 2200"/>
              <p:cNvSpPr>
                <a:spLocks noChangeArrowheads="1"/>
              </p:cNvSpPr>
              <p:nvPr/>
            </p:nvSpPr>
            <p:spPr bwMode="auto">
              <a:xfrm>
                <a:off x="4396" y="1732"/>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69" name="Line 2201"/>
              <p:cNvSpPr>
                <a:spLocks noChangeShapeType="1"/>
              </p:cNvSpPr>
              <p:nvPr/>
            </p:nvSpPr>
            <p:spPr bwMode="auto">
              <a:xfrm flipV="1">
                <a:off x="4464" y="1652"/>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70" name="Line 2202"/>
              <p:cNvSpPr>
                <a:spLocks noChangeShapeType="1"/>
              </p:cNvSpPr>
              <p:nvPr/>
            </p:nvSpPr>
            <p:spPr bwMode="auto">
              <a:xfrm flipV="1">
                <a:off x="4536" y="1652"/>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71" name="Line 2203"/>
              <p:cNvSpPr>
                <a:spLocks noChangeShapeType="1"/>
              </p:cNvSpPr>
              <p:nvPr/>
            </p:nvSpPr>
            <p:spPr bwMode="auto">
              <a:xfrm>
                <a:off x="4612" y="1800"/>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72" name="Line 2204"/>
              <p:cNvSpPr>
                <a:spLocks noChangeShapeType="1"/>
              </p:cNvSpPr>
              <p:nvPr/>
            </p:nvSpPr>
            <p:spPr bwMode="auto">
              <a:xfrm>
                <a:off x="4612" y="1872"/>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73" name="Line 2205"/>
              <p:cNvSpPr>
                <a:spLocks noChangeShapeType="1"/>
              </p:cNvSpPr>
              <p:nvPr/>
            </p:nvSpPr>
            <p:spPr bwMode="auto">
              <a:xfrm>
                <a:off x="4536" y="1948"/>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74" name="Line 2206"/>
              <p:cNvSpPr>
                <a:spLocks noChangeShapeType="1"/>
              </p:cNvSpPr>
              <p:nvPr/>
            </p:nvSpPr>
            <p:spPr bwMode="auto">
              <a:xfrm>
                <a:off x="4464" y="1948"/>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75" name="Line 2207"/>
              <p:cNvSpPr>
                <a:spLocks noChangeShapeType="1"/>
              </p:cNvSpPr>
              <p:nvPr/>
            </p:nvSpPr>
            <p:spPr bwMode="auto">
              <a:xfrm flipH="1">
                <a:off x="4316" y="1872"/>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76" name="Line 2208"/>
              <p:cNvSpPr>
                <a:spLocks noChangeShapeType="1"/>
              </p:cNvSpPr>
              <p:nvPr/>
            </p:nvSpPr>
            <p:spPr bwMode="auto">
              <a:xfrm flipH="1">
                <a:off x="4316" y="1800"/>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88" name="Group 2209"/>
            <p:cNvGrpSpPr>
              <a:grpSpLocks/>
            </p:cNvGrpSpPr>
            <p:nvPr/>
          </p:nvGrpSpPr>
          <p:grpSpPr bwMode="auto">
            <a:xfrm>
              <a:off x="3884" y="2084"/>
              <a:ext cx="360" cy="360"/>
              <a:chOff x="3884" y="2084"/>
              <a:chExt cx="360" cy="360"/>
            </a:xfrm>
          </p:grpSpPr>
          <p:sp>
            <p:nvSpPr>
              <p:cNvPr id="8359" name="Rectangle 2210"/>
              <p:cNvSpPr>
                <a:spLocks noChangeArrowheads="1"/>
              </p:cNvSpPr>
              <p:nvPr/>
            </p:nvSpPr>
            <p:spPr bwMode="auto">
              <a:xfrm>
                <a:off x="3964" y="2164"/>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60" name="Line 2211"/>
              <p:cNvSpPr>
                <a:spLocks noChangeShapeType="1"/>
              </p:cNvSpPr>
              <p:nvPr/>
            </p:nvSpPr>
            <p:spPr bwMode="auto">
              <a:xfrm flipV="1">
                <a:off x="4032" y="2084"/>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61" name="Line 2212"/>
              <p:cNvSpPr>
                <a:spLocks noChangeShapeType="1"/>
              </p:cNvSpPr>
              <p:nvPr/>
            </p:nvSpPr>
            <p:spPr bwMode="auto">
              <a:xfrm flipV="1">
                <a:off x="4104" y="2084"/>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62" name="Line 2213"/>
              <p:cNvSpPr>
                <a:spLocks noChangeShapeType="1"/>
              </p:cNvSpPr>
              <p:nvPr/>
            </p:nvSpPr>
            <p:spPr bwMode="auto">
              <a:xfrm>
                <a:off x="4180" y="2232"/>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63" name="Line 2214"/>
              <p:cNvSpPr>
                <a:spLocks noChangeShapeType="1"/>
              </p:cNvSpPr>
              <p:nvPr/>
            </p:nvSpPr>
            <p:spPr bwMode="auto">
              <a:xfrm>
                <a:off x="4180" y="230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64" name="Line 2215"/>
              <p:cNvSpPr>
                <a:spLocks noChangeShapeType="1"/>
              </p:cNvSpPr>
              <p:nvPr/>
            </p:nvSpPr>
            <p:spPr bwMode="auto">
              <a:xfrm>
                <a:off x="4104" y="2380"/>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65" name="Line 2216"/>
              <p:cNvSpPr>
                <a:spLocks noChangeShapeType="1"/>
              </p:cNvSpPr>
              <p:nvPr/>
            </p:nvSpPr>
            <p:spPr bwMode="auto">
              <a:xfrm>
                <a:off x="4032" y="2380"/>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66" name="Line 2217"/>
              <p:cNvSpPr>
                <a:spLocks noChangeShapeType="1"/>
              </p:cNvSpPr>
              <p:nvPr/>
            </p:nvSpPr>
            <p:spPr bwMode="auto">
              <a:xfrm flipH="1">
                <a:off x="3884" y="230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67" name="Line 2218"/>
              <p:cNvSpPr>
                <a:spLocks noChangeShapeType="1"/>
              </p:cNvSpPr>
              <p:nvPr/>
            </p:nvSpPr>
            <p:spPr bwMode="auto">
              <a:xfrm flipH="1">
                <a:off x="3884" y="2232"/>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89" name="Group 2219"/>
            <p:cNvGrpSpPr>
              <a:grpSpLocks/>
            </p:cNvGrpSpPr>
            <p:nvPr/>
          </p:nvGrpSpPr>
          <p:grpSpPr bwMode="auto">
            <a:xfrm>
              <a:off x="3452" y="2084"/>
              <a:ext cx="360" cy="360"/>
              <a:chOff x="3452" y="2084"/>
              <a:chExt cx="360" cy="360"/>
            </a:xfrm>
          </p:grpSpPr>
          <p:sp>
            <p:nvSpPr>
              <p:cNvPr id="8350" name="Rectangle 2220"/>
              <p:cNvSpPr>
                <a:spLocks noChangeArrowheads="1"/>
              </p:cNvSpPr>
              <p:nvPr/>
            </p:nvSpPr>
            <p:spPr bwMode="auto">
              <a:xfrm>
                <a:off x="3532" y="2164"/>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51" name="Line 2221"/>
              <p:cNvSpPr>
                <a:spLocks noChangeShapeType="1"/>
              </p:cNvSpPr>
              <p:nvPr/>
            </p:nvSpPr>
            <p:spPr bwMode="auto">
              <a:xfrm flipV="1">
                <a:off x="3600" y="2084"/>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52" name="Line 2222"/>
              <p:cNvSpPr>
                <a:spLocks noChangeShapeType="1"/>
              </p:cNvSpPr>
              <p:nvPr/>
            </p:nvSpPr>
            <p:spPr bwMode="auto">
              <a:xfrm flipV="1">
                <a:off x="3672" y="2084"/>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53" name="Line 2223"/>
              <p:cNvSpPr>
                <a:spLocks noChangeShapeType="1"/>
              </p:cNvSpPr>
              <p:nvPr/>
            </p:nvSpPr>
            <p:spPr bwMode="auto">
              <a:xfrm>
                <a:off x="3748" y="2232"/>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54" name="Line 2224"/>
              <p:cNvSpPr>
                <a:spLocks noChangeShapeType="1"/>
              </p:cNvSpPr>
              <p:nvPr/>
            </p:nvSpPr>
            <p:spPr bwMode="auto">
              <a:xfrm>
                <a:off x="3748" y="230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55" name="Line 2225"/>
              <p:cNvSpPr>
                <a:spLocks noChangeShapeType="1"/>
              </p:cNvSpPr>
              <p:nvPr/>
            </p:nvSpPr>
            <p:spPr bwMode="auto">
              <a:xfrm>
                <a:off x="3672" y="2380"/>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56" name="Line 2226"/>
              <p:cNvSpPr>
                <a:spLocks noChangeShapeType="1"/>
              </p:cNvSpPr>
              <p:nvPr/>
            </p:nvSpPr>
            <p:spPr bwMode="auto">
              <a:xfrm>
                <a:off x="3600" y="2380"/>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57" name="Line 2227"/>
              <p:cNvSpPr>
                <a:spLocks noChangeShapeType="1"/>
              </p:cNvSpPr>
              <p:nvPr/>
            </p:nvSpPr>
            <p:spPr bwMode="auto">
              <a:xfrm flipH="1">
                <a:off x="3452" y="230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58" name="Line 2228"/>
              <p:cNvSpPr>
                <a:spLocks noChangeShapeType="1"/>
              </p:cNvSpPr>
              <p:nvPr/>
            </p:nvSpPr>
            <p:spPr bwMode="auto">
              <a:xfrm flipH="1">
                <a:off x="3452" y="2232"/>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90" name="Group 2229"/>
            <p:cNvGrpSpPr>
              <a:grpSpLocks/>
            </p:cNvGrpSpPr>
            <p:nvPr/>
          </p:nvGrpSpPr>
          <p:grpSpPr bwMode="auto">
            <a:xfrm>
              <a:off x="4748" y="2084"/>
              <a:ext cx="360" cy="360"/>
              <a:chOff x="4748" y="2084"/>
              <a:chExt cx="360" cy="360"/>
            </a:xfrm>
          </p:grpSpPr>
          <p:sp>
            <p:nvSpPr>
              <p:cNvPr id="8341" name="Rectangle 2230"/>
              <p:cNvSpPr>
                <a:spLocks noChangeArrowheads="1"/>
              </p:cNvSpPr>
              <p:nvPr/>
            </p:nvSpPr>
            <p:spPr bwMode="auto">
              <a:xfrm>
                <a:off x="4828" y="2164"/>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42" name="Line 2231"/>
              <p:cNvSpPr>
                <a:spLocks noChangeShapeType="1"/>
              </p:cNvSpPr>
              <p:nvPr/>
            </p:nvSpPr>
            <p:spPr bwMode="auto">
              <a:xfrm flipV="1">
                <a:off x="4896" y="2084"/>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43" name="Line 2232"/>
              <p:cNvSpPr>
                <a:spLocks noChangeShapeType="1"/>
              </p:cNvSpPr>
              <p:nvPr/>
            </p:nvSpPr>
            <p:spPr bwMode="auto">
              <a:xfrm flipV="1">
                <a:off x="4968" y="2084"/>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44" name="Line 2233"/>
              <p:cNvSpPr>
                <a:spLocks noChangeShapeType="1"/>
              </p:cNvSpPr>
              <p:nvPr/>
            </p:nvSpPr>
            <p:spPr bwMode="auto">
              <a:xfrm>
                <a:off x="5044" y="2232"/>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45" name="Line 2234"/>
              <p:cNvSpPr>
                <a:spLocks noChangeShapeType="1"/>
              </p:cNvSpPr>
              <p:nvPr/>
            </p:nvSpPr>
            <p:spPr bwMode="auto">
              <a:xfrm>
                <a:off x="5044" y="230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46" name="Line 2235"/>
              <p:cNvSpPr>
                <a:spLocks noChangeShapeType="1"/>
              </p:cNvSpPr>
              <p:nvPr/>
            </p:nvSpPr>
            <p:spPr bwMode="auto">
              <a:xfrm>
                <a:off x="4968" y="2380"/>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47" name="Line 2236"/>
              <p:cNvSpPr>
                <a:spLocks noChangeShapeType="1"/>
              </p:cNvSpPr>
              <p:nvPr/>
            </p:nvSpPr>
            <p:spPr bwMode="auto">
              <a:xfrm>
                <a:off x="4896" y="2380"/>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48" name="Line 2237"/>
              <p:cNvSpPr>
                <a:spLocks noChangeShapeType="1"/>
              </p:cNvSpPr>
              <p:nvPr/>
            </p:nvSpPr>
            <p:spPr bwMode="auto">
              <a:xfrm flipH="1">
                <a:off x="4748" y="230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49" name="Line 2238"/>
              <p:cNvSpPr>
                <a:spLocks noChangeShapeType="1"/>
              </p:cNvSpPr>
              <p:nvPr/>
            </p:nvSpPr>
            <p:spPr bwMode="auto">
              <a:xfrm flipH="1">
                <a:off x="4748" y="2232"/>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91" name="Group 2239"/>
            <p:cNvGrpSpPr>
              <a:grpSpLocks/>
            </p:cNvGrpSpPr>
            <p:nvPr/>
          </p:nvGrpSpPr>
          <p:grpSpPr bwMode="auto">
            <a:xfrm>
              <a:off x="4316" y="2084"/>
              <a:ext cx="360" cy="360"/>
              <a:chOff x="4316" y="2084"/>
              <a:chExt cx="360" cy="360"/>
            </a:xfrm>
          </p:grpSpPr>
          <p:sp>
            <p:nvSpPr>
              <p:cNvPr id="8332" name="Rectangle 2240"/>
              <p:cNvSpPr>
                <a:spLocks noChangeArrowheads="1"/>
              </p:cNvSpPr>
              <p:nvPr/>
            </p:nvSpPr>
            <p:spPr bwMode="auto">
              <a:xfrm>
                <a:off x="4396" y="2164"/>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33" name="Line 2241"/>
              <p:cNvSpPr>
                <a:spLocks noChangeShapeType="1"/>
              </p:cNvSpPr>
              <p:nvPr/>
            </p:nvSpPr>
            <p:spPr bwMode="auto">
              <a:xfrm flipV="1">
                <a:off x="4464" y="2084"/>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34" name="Line 2242"/>
              <p:cNvSpPr>
                <a:spLocks noChangeShapeType="1"/>
              </p:cNvSpPr>
              <p:nvPr/>
            </p:nvSpPr>
            <p:spPr bwMode="auto">
              <a:xfrm flipV="1">
                <a:off x="4536" y="2084"/>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35" name="Line 2243"/>
              <p:cNvSpPr>
                <a:spLocks noChangeShapeType="1"/>
              </p:cNvSpPr>
              <p:nvPr/>
            </p:nvSpPr>
            <p:spPr bwMode="auto">
              <a:xfrm>
                <a:off x="4612" y="2232"/>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36" name="Line 2244"/>
              <p:cNvSpPr>
                <a:spLocks noChangeShapeType="1"/>
              </p:cNvSpPr>
              <p:nvPr/>
            </p:nvSpPr>
            <p:spPr bwMode="auto">
              <a:xfrm>
                <a:off x="4612" y="230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37" name="Line 2245"/>
              <p:cNvSpPr>
                <a:spLocks noChangeShapeType="1"/>
              </p:cNvSpPr>
              <p:nvPr/>
            </p:nvSpPr>
            <p:spPr bwMode="auto">
              <a:xfrm>
                <a:off x="4536" y="2380"/>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38" name="Line 2246"/>
              <p:cNvSpPr>
                <a:spLocks noChangeShapeType="1"/>
              </p:cNvSpPr>
              <p:nvPr/>
            </p:nvSpPr>
            <p:spPr bwMode="auto">
              <a:xfrm>
                <a:off x="4464" y="2380"/>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39" name="Line 2247"/>
              <p:cNvSpPr>
                <a:spLocks noChangeShapeType="1"/>
              </p:cNvSpPr>
              <p:nvPr/>
            </p:nvSpPr>
            <p:spPr bwMode="auto">
              <a:xfrm flipH="1">
                <a:off x="4316" y="230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40" name="Line 2248"/>
              <p:cNvSpPr>
                <a:spLocks noChangeShapeType="1"/>
              </p:cNvSpPr>
              <p:nvPr/>
            </p:nvSpPr>
            <p:spPr bwMode="auto">
              <a:xfrm flipH="1">
                <a:off x="4316" y="2232"/>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92" name="Group 2249"/>
            <p:cNvGrpSpPr>
              <a:grpSpLocks/>
            </p:cNvGrpSpPr>
            <p:nvPr/>
          </p:nvGrpSpPr>
          <p:grpSpPr bwMode="auto">
            <a:xfrm>
              <a:off x="3884" y="2516"/>
              <a:ext cx="360" cy="360"/>
              <a:chOff x="3884" y="2516"/>
              <a:chExt cx="360" cy="360"/>
            </a:xfrm>
          </p:grpSpPr>
          <p:sp>
            <p:nvSpPr>
              <p:cNvPr id="8323" name="Rectangle 2250"/>
              <p:cNvSpPr>
                <a:spLocks noChangeArrowheads="1"/>
              </p:cNvSpPr>
              <p:nvPr/>
            </p:nvSpPr>
            <p:spPr bwMode="auto">
              <a:xfrm>
                <a:off x="3964" y="2596"/>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24" name="Line 2251"/>
              <p:cNvSpPr>
                <a:spLocks noChangeShapeType="1"/>
              </p:cNvSpPr>
              <p:nvPr/>
            </p:nvSpPr>
            <p:spPr bwMode="auto">
              <a:xfrm flipV="1">
                <a:off x="4032" y="2516"/>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25" name="Line 2252"/>
              <p:cNvSpPr>
                <a:spLocks noChangeShapeType="1"/>
              </p:cNvSpPr>
              <p:nvPr/>
            </p:nvSpPr>
            <p:spPr bwMode="auto">
              <a:xfrm flipV="1">
                <a:off x="4104" y="2516"/>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26" name="Line 2253"/>
              <p:cNvSpPr>
                <a:spLocks noChangeShapeType="1"/>
              </p:cNvSpPr>
              <p:nvPr/>
            </p:nvSpPr>
            <p:spPr bwMode="auto">
              <a:xfrm>
                <a:off x="4180" y="266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27" name="Line 2254"/>
              <p:cNvSpPr>
                <a:spLocks noChangeShapeType="1"/>
              </p:cNvSpPr>
              <p:nvPr/>
            </p:nvSpPr>
            <p:spPr bwMode="auto">
              <a:xfrm>
                <a:off x="4180" y="2736"/>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28" name="Line 2255"/>
              <p:cNvSpPr>
                <a:spLocks noChangeShapeType="1"/>
              </p:cNvSpPr>
              <p:nvPr/>
            </p:nvSpPr>
            <p:spPr bwMode="auto">
              <a:xfrm>
                <a:off x="4104" y="2812"/>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29" name="Line 2256"/>
              <p:cNvSpPr>
                <a:spLocks noChangeShapeType="1"/>
              </p:cNvSpPr>
              <p:nvPr/>
            </p:nvSpPr>
            <p:spPr bwMode="auto">
              <a:xfrm>
                <a:off x="4032" y="2812"/>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30" name="Line 2257"/>
              <p:cNvSpPr>
                <a:spLocks noChangeShapeType="1"/>
              </p:cNvSpPr>
              <p:nvPr/>
            </p:nvSpPr>
            <p:spPr bwMode="auto">
              <a:xfrm flipH="1">
                <a:off x="3884" y="2736"/>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31" name="Line 2258"/>
              <p:cNvSpPr>
                <a:spLocks noChangeShapeType="1"/>
              </p:cNvSpPr>
              <p:nvPr/>
            </p:nvSpPr>
            <p:spPr bwMode="auto">
              <a:xfrm flipH="1">
                <a:off x="3884" y="266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93" name="Group 2259"/>
            <p:cNvGrpSpPr>
              <a:grpSpLocks/>
            </p:cNvGrpSpPr>
            <p:nvPr/>
          </p:nvGrpSpPr>
          <p:grpSpPr bwMode="auto">
            <a:xfrm>
              <a:off x="3452" y="2516"/>
              <a:ext cx="360" cy="360"/>
              <a:chOff x="3452" y="2516"/>
              <a:chExt cx="360" cy="360"/>
            </a:xfrm>
          </p:grpSpPr>
          <p:sp>
            <p:nvSpPr>
              <p:cNvPr id="8314" name="Rectangle 2260"/>
              <p:cNvSpPr>
                <a:spLocks noChangeArrowheads="1"/>
              </p:cNvSpPr>
              <p:nvPr/>
            </p:nvSpPr>
            <p:spPr bwMode="auto">
              <a:xfrm>
                <a:off x="3532" y="2596"/>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15" name="Line 2261"/>
              <p:cNvSpPr>
                <a:spLocks noChangeShapeType="1"/>
              </p:cNvSpPr>
              <p:nvPr/>
            </p:nvSpPr>
            <p:spPr bwMode="auto">
              <a:xfrm flipV="1">
                <a:off x="3600" y="2516"/>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16" name="Line 2262"/>
              <p:cNvSpPr>
                <a:spLocks noChangeShapeType="1"/>
              </p:cNvSpPr>
              <p:nvPr/>
            </p:nvSpPr>
            <p:spPr bwMode="auto">
              <a:xfrm flipV="1">
                <a:off x="3672" y="2516"/>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17" name="Line 2263"/>
              <p:cNvSpPr>
                <a:spLocks noChangeShapeType="1"/>
              </p:cNvSpPr>
              <p:nvPr/>
            </p:nvSpPr>
            <p:spPr bwMode="auto">
              <a:xfrm>
                <a:off x="3748" y="266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18" name="Line 2264"/>
              <p:cNvSpPr>
                <a:spLocks noChangeShapeType="1"/>
              </p:cNvSpPr>
              <p:nvPr/>
            </p:nvSpPr>
            <p:spPr bwMode="auto">
              <a:xfrm>
                <a:off x="3748" y="2736"/>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19" name="Line 2265"/>
              <p:cNvSpPr>
                <a:spLocks noChangeShapeType="1"/>
              </p:cNvSpPr>
              <p:nvPr/>
            </p:nvSpPr>
            <p:spPr bwMode="auto">
              <a:xfrm>
                <a:off x="3672" y="2812"/>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20" name="Line 2266"/>
              <p:cNvSpPr>
                <a:spLocks noChangeShapeType="1"/>
              </p:cNvSpPr>
              <p:nvPr/>
            </p:nvSpPr>
            <p:spPr bwMode="auto">
              <a:xfrm>
                <a:off x="3600" y="2812"/>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21" name="Line 2267"/>
              <p:cNvSpPr>
                <a:spLocks noChangeShapeType="1"/>
              </p:cNvSpPr>
              <p:nvPr/>
            </p:nvSpPr>
            <p:spPr bwMode="auto">
              <a:xfrm flipH="1">
                <a:off x="3452" y="2736"/>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22" name="Line 2268"/>
              <p:cNvSpPr>
                <a:spLocks noChangeShapeType="1"/>
              </p:cNvSpPr>
              <p:nvPr/>
            </p:nvSpPr>
            <p:spPr bwMode="auto">
              <a:xfrm flipH="1">
                <a:off x="3452" y="266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94" name="Group 2269"/>
            <p:cNvGrpSpPr>
              <a:grpSpLocks/>
            </p:cNvGrpSpPr>
            <p:nvPr/>
          </p:nvGrpSpPr>
          <p:grpSpPr bwMode="auto">
            <a:xfrm>
              <a:off x="4748" y="2516"/>
              <a:ext cx="360" cy="360"/>
              <a:chOff x="4748" y="2516"/>
              <a:chExt cx="360" cy="360"/>
            </a:xfrm>
          </p:grpSpPr>
          <p:sp>
            <p:nvSpPr>
              <p:cNvPr id="8305" name="Rectangle 2270"/>
              <p:cNvSpPr>
                <a:spLocks noChangeArrowheads="1"/>
              </p:cNvSpPr>
              <p:nvPr/>
            </p:nvSpPr>
            <p:spPr bwMode="auto">
              <a:xfrm>
                <a:off x="4828" y="2596"/>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306" name="Line 2271"/>
              <p:cNvSpPr>
                <a:spLocks noChangeShapeType="1"/>
              </p:cNvSpPr>
              <p:nvPr/>
            </p:nvSpPr>
            <p:spPr bwMode="auto">
              <a:xfrm flipV="1">
                <a:off x="4896" y="2516"/>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07" name="Line 2272"/>
              <p:cNvSpPr>
                <a:spLocks noChangeShapeType="1"/>
              </p:cNvSpPr>
              <p:nvPr/>
            </p:nvSpPr>
            <p:spPr bwMode="auto">
              <a:xfrm flipV="1">
                <a:off x="4968" y="2516"/>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08" name="Line 2273"/>
              <p:cNvSpPr>
                <a:spLocks noChangeShapeType="1"/>
              </p:cNvSpPr>
              <p:nvPr/>
            </p:nvSpPr>
            <p:spPr bwMode="auto">
              <a:xfrm>
                <a:off x="5044" y="266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09" name="Line 2274"/>
              <p:cNvSpPr>
                <a:spLocks noChangeShapeType="1"/>
              </p:cNvSpPr>
              <p:nvPr/>
            </p:nvSpPr>
            <p:spPr bwMode="auto">
              <a:xfrm>
                <a:off x="5044" y="2736"/>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10" name="Line 2275"/>
              <p:cNvSpPr>
                <a:spLocks noChangeShapeType="1"/>
              </p:cNvSpPr>
              <p:nvPr/>
            </p:nvSpPr>
            <p:spPr bwMode="auto">
              <a:xfrm>
                <a:off x="4968" y="2812"/>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11" name="Line 2276"/>
              <p:cNvSpPr>
                <a:spLocks noChangeShapeType="1"/>
              </p:cNvSpPr>
              <p:nvPr/>
            </p:nvSpPr>
            <p:spPr bwMode="auto">
              <a:xfrm>
                <a:off x="4896" y="2812"/>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12" name="Line 2277"/>
              <p:cNvSpPr>
                <a:spLocks noChangeShapeType="1"/>
              </p:cNvSpPr>
              <p:nvPr/>
            </p:nvSpPr>
            <p:spPr bwMode="auto">
              <a:xfrm flipH="1">
                <a:off x="4748" y="2736"/>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13" name="Line 2278"/>
              <p:cNvSpPr>
                <a:spLocks noChangeShapeType="1"/>
              </p:cNvSpPr>
              <p:nvPr/>
            </p:nvSpPr>
            <p:spPr bwMode="auto">
              <a:xfrm flipH="1">
                <a:off x="4748" y="266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nvGrpSpPr>
            <p:cNvPr id="8295" name="Group 2279"/>
            <p:cNvGrpSpPr>
              <a:grpSpLocks/>
            </p:cNvGrpSpPr>
            <p:nvPr/>
          </p:nvGrpSpPr>
          <p:grpSpPr bwMode="auto">
            <a:xfrm>
              <a:off x="4316" y="2516"/>
              <a:ext cx="360" cy="360"/>
              <a:chOff x="4316" y="2516"/>
              <a:chExt cx="360" cy="360"/>
            </a:xfrm>
          </p:grpSpPr>
          <p:sp>
            <p:nvSpPr>
              <p:cNvPr id="8296" name="Rectangle 2280"/>
              <p:cNvSpPr>
                <a:spLocks noChangeArrowheads="1"/>
              </p:cNvSpPr>
              <p:nvPr/>
            </p:nvSpPr>
            <p:spPr bwMode="auto">
              <a:xfrm>
                <a:off x="4396" y="2596"/>
                <a:ext cx="216" cy="2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8297" name="Line 2281"/>
              <p:cNvSpPr>
                <a:spLocks noChangeShapeType="1"/>
              </p:cNvSpPr>
              <p:nvPr/>
            </p:nvSpPr>
            <p:spPr bwMode="auto">
              <a:xfrm flipV="1">
                <a:off x="4464" y="2516"/>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98" name="Line 2282"/>
              <p:cNvSpPr>
                <a:spLocks noChangeShapeType="1"/>
              </p:cNvSpPr>
              <p:nvPr/>
            </p:nvSpPr>
            <p:spPr bwMode="auto">
              <a:xfrm flipV="1">
                <a:off x="4536" y="2516"/>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99" name="Line 2283"/>
              <p:cNvSpPr>
                <a:spLocks noChangeShapeType="1"/>
              </p:cNvSpPr>
              <p:nvPr/>
            </p:nvSpPr>
            <p:spPr bwMode="auto">
              <a:xfrm>
                <a:off x="4612" y="2664"/>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00" name="Line 2284"/>
              <p:cNvSpPr>
                <a:spLocks noChangeShapeType="1"/>
              </p:cNvSpPr>
              <p:nvPr/>
            </p:nvSpPr>
            <p:spPr bwMode="auto">
              <a:xfrm>
                <a:off x="4612" y="2736"/>
                <a:ext cx="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01" name="Line 2285"/>
              <p:cNvSpPr>
                <a:spLocks noChangeShapeType="1"/>
              </p:cNvSpPr>
              <p:nvPr/>
            </p:nvSpPr>
            <p:spPr bwMode="auto">
              <a:xfrm>
                <a:off x="4536" y="2812"/>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02" name="Line 2286"/>
              <p:cNvSpPr>
                <a:spLocks noChangeShapeType="1"/>
              </p:cNvSpPr>
              <p:nvPr/>
            </p:nvSpPr>
            <p:spPr bwMode="auto">
              <a:xfrm>
                <a:off x="4464" y="2812"/>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03" name="Line 2287"/>
              <p:cNvSpPr>
                <a:spLocks noChangeShapeType="1"/>
              </p:cNvSpPr>
              <p:nvPr/>
            </p:nvSpPr>
            <p:spPr bwMode="auto">
              <a:xfrm flipH="1">
                <a:off x="4316" y="2736"/>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304" name="Line 2288"/>
              <p:cNvSpPr>
                <a:spLocks noChangeShapeType="1"/>
              </p:cNvSpPr>
              <p:nvPr/>
            </p:nvSpPr>
            <p:spPr bwMode="auto">
              <a:xfrm flipH="1">
                <a:off x="4316" y="2664"/>
                <a:ext cx="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grpSp>
      </p:grpSp>
      <p:sp>
        <p:nvSpPr>
          <p:cNvPr id="8196" name="Rectangle 2289"/>
          <p:cNvSpPr>
            <a:spLocks noChangeArrowheads="1"/>
          </p:cNvSpPr>
          <p:nvPr/>
        </p:nvSpPr>
        <p:spPr bwMode="auto">
          <a:xfrm>
            <a:off x="1820721" y="4939766"/>
            <a:ext cx="8550559" cy="110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806" tIns="26643" rIns="18806" bIns="26643"/>
          <a:lstStyle>
            <a:lvl1pPr>
              <a:spcBef>
                <a:spcPct val="40000"/>
              </a:spcBef>
              <a:buClr>
                <a:schemeClr val="accent2"/>
              </a:buClr>
              <a:buFont typeface="Wingdings" panose="05000000000000000000" pitchFamily="2" charset="2"/>
              <a:buChar char="Ø"/>
              <a:tabLst>
                <a:tab pos="457200" algn="l"/>
                <a:tab pos="914400" algn="l"/>
                <a:tab pos="1371600" algn="l"/>
              </a:tabLst>
              <a:defRPr kumimoji="1">
                <a:solidFill>
                  <a:schemeClr val="tx1"/>
                </a:solidFill>
                <a:latin typeface="Comic Sans MS" panose="030F0702030302020204" pitchFamily="66" charset="0"/>
              </a:defRPr>
            </a:lvl1pPr>
            <a:lvl2pPr marL="752475" indent="-288925">
              <a:spcBef>
                <a:spcPct val="20000"/>
              </a:spcBef>
              <a:buClr>
                <a:schemeClr val="accent2"/>
              </a:buClr>
              <a:buFont typeface="Wingdings" panose="05000000000000000000" pitchFamily="2" charset="2"/>
              <a:buChar char="Ø"/>
              <a:tabLst>
                <a:tab pos="457200" algn="l"/>
                <a:tab pos="914400" algn="l"/>
                <a:tab pos="1371600" algn="l"/>
              </a:tabLst>
              <a:defRPr kumimoji="1">
                <a:solidFill>
                  <a:schemeClr val="tx1"/>
                </a:solidFill>
                <a:latin typeface="Comic Sans MS" panose="030F0702030302020204" pitchFamily="66" charset="0"/>
              </a:defRPr>
            </a:lvl2pPr>
            <a:lvl3pPr marL="1158875" indent="-231775">
              <a:spcBef>
                <a:spcPct val="20000"/>
              </a:spcBef>
              <a:buClr>
                <a:schemeClr val="accent2"/>
              </a:buClr>
              <a:buFont typeface="Wingdings" panose="05000000000000000000" pitchFamily="2" charset="2"/>
              <a:buChar char="Ø"/>
              <a:tabLst>
                <a:tab pos="457200" algn="l"/>
                <a:tab pos="914400" algn="l"/>
                <a:tab pos="1371600" algn="l"/>
              </a:tabLst>
              <a:defRPr kumimoji="1">
                <a:solidFill>
                  <a:schemeClr val="tx1"/>
                </a:solidFill>
                <a:latin typeface="Comic Sans MS" panose="030F0702030302020204" pitchFamily="66" charset="0"/>
              </a:defRPr>
            </a:lvl3pPr>
            <a:lvl4pPr marL="1622425" indent="-231775">
              <a:spcBef>
                <a:spcPct val="20000"/>
              </a:spcBef>
              <a:buClr>
                <a:schemeClr val="accent2"/>
              </a:buClr>
              <a:buFont typeface="Wingdings" panose="05000000000000000000" pitchFamily="2" charset="2"/>
              <a:buChar char="Ø"/>
              <a:tabLst>
                <a:tab pos="457200" algn="l"/>
                <a:tab pos="914400" algn="l"/>
                <a:tab pos="1371600" algn="l"/>
              </a:tabLst>
              <a:defRPr kumimoji="1">
                <a:solidFill>
                  <a:schemeClr val="tx1"/>
                </a:solidFill>
                <a:latin typeface="Comic Sans MS" panose="030F0702030302020204" pitchFamily="66" charset="0"/>
              </a:defRPr>
            </a:lvl4pPr>
            <a:lvl5pPr marL="2084388" indent="-231775">
              <a:spcBef>
                <a:spcPct val="20000"/>
              </a:spcBef>
              <a:buClr>
                <a:schemeClr val="accent2"/>
              </a:buClr>
              <a:buFont typeface="Wingdings" panose="05000000000000000000" pitchFamily="2" charset="2"/>
              <a:buChar char="Ø"/>
              <a:tabLst>
                <a:tab pos="457200" algn="l"/>
                <a:tab pos="914400" algn="l"/>
                <a:tab pos="1371600" algn="l"/>
              </a:tabLst>
              <a:defRPr kumimoji="1">
                <a:solidFill>
                  <a:schemeClr val="tx1"/>
                </a:solidFill>
                <a:latin typeface="Comic Sans MS" panose="030F0702030302020204" pitchFamily="66" charset="0"/>
              </a:defRPr>
            </a:lvl5pPr>
            <a:lvl6pPr marL="2541588" indent="-231775" eaLnBrk="0" fontAlgn="base" hangingPunct="0">
              <a:spcBef>
                <a:spcPct val="20000"/>
              </a:spcBef>
              <a:spcAft>
                <a:spcPct val="0"/>
              </a:spcAft>
              <a:buClr>
                <a:schemeClr val="accent2"/>
              </a:buClr>
              <a:buFont typeface="Wingdings" panose="05000000000000000000" pitchFamily="2" charset="2"/>
              <a:buChar char="Ø"/>
              <a:tabLst>
                <a:tab pos="457200" algn="l"/>
                <a:tab pos="914400" algn="l"/>
                <a:tab pos="1371600" algn="l"/>
              </a:tabLst>
              <a:defRPr kumimoji="1">
                <a:solidFill>
                  <a:schemeClr val="tx1"/>
                </a:solidFill>
                <a:latin typeface="Comic Sans MS" panose="030F0702030302020204" pitchFamily="66" charset="0"/>
              </a:defRPr>
            </a:lvl6pPr>
            <a:lvl7pPr marL="2998788" indent="-231775" eaLnBrk="0" fontAlgn="base" hangingPunct="0">
              <a:spcBef>
                <a:spcPct val="20000"/>
              </a:spcBef>
              <a:spcAft>
                <a:spcPct val="0"/>
              </a:spcAft>
              <a:buClr>
                <a:schemeClr val="accent2"/>
              </a:buClr>
              <a:buFont typeface="Wingdings" panose="05000000000000000000" pitchFamily="2" charset="2"/>
              <a:buChar char="Ø"/>
              <a:tabLst>
                <a:tab pos="457200" algn="l"/>
                <a:tab pos="914400" algn="l"/>
                <a:tab pos="1371600" algn="l"/>
              </a:tabLst>
              <a:defRPr kumimoji="1">
                <a:solidFill>
                  <a:schemeClr val="tx1"/>
                </a:solidFill>
                <a:latin typeface="Comic Sans MS" panose="030F0702030302020204" pitchFamily="66" charset="0"/>
              </a:defRPr>
            </a:lvl7pPr>
            <a:lvl8pPr marL="3455988" indent="-231775" eaLnBrk="0" fontAlgn="base" hangingPunct="0">
              <a:spcBef>
                <a:spcPct val="20000"/>
              </a:spcBef>
              <a:spcAft>
                <a:spcPct val="0"/>
              </a:spcAft>
              <a:buClr>
                <a:schemeClr val="accent2"/>
              </a:buClr>
              <a:buFont typeface="Wingdings" panose="05000000000000000000" pitchFamily="2" charset="2"/>
              <a:buChar char="Ø"/>
              <a:tabLst>
                <a:tab pos="457200" algn="l"/>
                <a:tab pos="914400" algn="l"/>
                <a:tab pos="1371600" algn="l"/>
              </a:tabLst>
              <a:defRPr kumimoji="1">
                <a:solidFill>
                  <a:schemeClr val="tx1"/>
                </a:solidFill>
                <a:latin typeface="Comic Sans MS" panose="030F0702030302020204" pitchFamily="66" charset="0"/>
              </a:defRPr>
            </a:lvl8pPr>
            <a:lvl9pPr marL="3913188" indent="-231775" eaLnBrk="0" fontAlgn="base" hangingPunct="0">
              <a:spcBef>
                <a:spcPct val="20000"/>
              </a:spcBef>
              <a:spcAft>
                <a:spcPct val="0"/>
              </a:spcAft>
              <a:buClr>
                <a:schemeClr val="accent2"/>
              </a:buClr>
              <a:buFont typeface="Wingdings" panose="05000000000000000000" pitchFamily="2" charset="2"/>
              <a:buChar char="Ø"/>
              <a:tabLst>
                <a:tab pos="457200" algn="l"/>
                <a:tab pos="914400" algn="l"/>
                <a:tab pos="1371600" algn="l"/>
              </a:tabLst>
              <a:defRPr kumimoji="1">
                <a:solidFill>
                  <a:schemeClr val="tx1"/>
                </a:solidFill>
                <a:latin typeface="Comic Sans MS" panose="030F0702030302020204" pitchFamily="66" charset="0"/>
              </a:defRPr>
            </a:lvl9pPr>
          </a:lstStyle>
          <a:p>
            <a:pPr>
              <a:lnSpc>
                <a:spcPts val="2172"/>
              </a:lnSpc>
              <a:spcBef>
                <a:spcPts val="592"/>
              </a:spcBef>
              <a:buClrTx/>
              <a:buNone/>
            </a:pPr>
            <a:endParaRPr kumimoji="0" lang="en-US" altLang="en-US" sz="1777" b="1">
              <a:solidFill>
                <a:srgbClr val="000000"/>
              </a:solidFill>
              <a:latin typeface="Arial" panose="020B0604020202020204" pitchFamily="34" charset="0"/>
            </a:endParaRPr>
          </a:p>
        </p:txBody>
      </p:sp>
      <p:sp>
        <p:nvSpPr>
          <p:cNvPr id="8197" name="Rectangle 2290"/>
          <p:cNvSpPr>
            <a:spLocks noGrp="1" noChangeArrowheads="1"/>
          </p:cNvSpPr>
          <p:nvPr>
            <p:ph type="title"/>
          </p:nvPr>
        </p:nvSpPr>
        <p:spPr/>
        <p:txBody>
          <a:bodyPr/>
          <a:lstStyle/>
          <a:p>
            <a:r>
              <a:rPr lang="en-US" altLang="en-US" smtClean="0"/>
              <a:t>Field-Programmable Gate Arrays</a:t>
            </a:r>
          </a:p>
        </p:txBody>
      </p:sp>
      <p:sp>
        <p:nvSpPr>
          <p:cNvPr id="8198" name="Rectangle 2291"/>
          <p:cNvSpPr>
            <a:spLocks noGrp="1" noChangeArrowheads="1"/>
          </p:cNvSpPr>
          <p:nvPr>
            <p:ph type="body" idx="1"/>
          </p:nvPr>
        </p:nvSpPr>
        <p:spPr>
          <a:xfrm>
            <a:off x="1977439" y="1553081"/>
            <a:ext cx="8494141" cy="4457073"/>
          </a:xfrm>
        </p:spPr>
        <p:txBody>
          <a:bodyPr>
            <a:normAutofit fontScale="92500" lnSpcReduction="10000"/>
          </a:bodyPr>
          <a:lstStyle/>
          <a:p>
            <a:pPr>
              <a:lnSpc>
                <a:spcPct val="120000"/>
              </a:lnSpc>
            </a:pPr>
            <a:r>
              <a:rPr lang="en-US" altLang="en-US" sz="1580"/>
              <a:t>Logic blocks</a:t>
            </a:r>
          </a:p>
          <a:p>
            <a:pPr lvl="1">
              <a:lnSpc>
                <a:spcPct val="120000"/>
              </a:lnSpc>
            </a:pPr>
            <a:r>
              <a:rPr lang="en-US" altLang="en-US" sz="1580"/>
              <a:t>to implement combinational</a:t>
            </a:r>
            <a:br>
              <a:rPr lang="en-US" altLang="en-US" sz="1580"/>
            </a:br>
            <a:r>
              <a:rPr lang="en-US" altLang="en-US" sz="1580"/>
              <a:t>and sequential logic</a:t>
            </a:r>
          </a:p>
          <a:p>
            <a:pPr>
              <a:lnSpc>
                <a:spcPct val="120000"/>
              </a:lnSpc>
            </a:pPr>
            <a:r>
              <a:rPr lang="en-US" altLang="en-US" sz="1580"/>
              <a:t>Interconnect</a:t>
            </a:r>
          </a:p>
          <a:p>
            <a:pPr lvl="1">
              <a:lnSpc>
                <a:spcPct val="120000"/>
              </a:lnSpc>
            </a:pPr>
            <a:r>
              <a:rPr lang="en-US" altLang="en-US" sz="1580"/>
              <a:t>wires to connect inputs and</a:t>
            </a:r>
            <a:br>
              <a:rPr lang="en-US" altLang="en-US" sz="1580"/>
            </a:br>
            <a:r>
              <a:rPr lang="en-US" altLang="en-US" sz="1580"/>
              <a:t>outputs to logic blocks</a:t>
            </a:r>
          </a:p>
          <a:p>
            <a:pPr>
              <a:lnSpc>
                <a:spcPct val="120000"/>
              </a:lnSpc>
            </a:pPr>
            <a:r>
              <a:rPr lang="en-US" altLang="en-US" sz="1580"/>
              <a:t>I/O blocks</a:t>
            </a:r>
          </a:p>
          <a:p>
            <a:pPr lvl="1">
              <a:lnSpc>
                <a:spcPct val="120000"/>
              </a:lnSpc>
            </a:pPr>
            <a:r>
              <a:rPr lang="en-US" altLang="en-US" sz="1580"/>
              <a:t>special logic blocks at periphery</a:t>
            </a:r>
            <a:br>
              <a:rPr lang="en-US" altLang="en-US" sz="1580"/>
            </a:br>
            <a:r>
              <a:rPr lang="en-US" altLang="en-US" sz="1580"/>
              <a:t>of device for external connections</a:t>
            </a:r>
            <a:br>
              <a:rPr lang="en-US" altLang="en-US" sz="1580"/>
            </a:br>
            <a:endParaRPr lang="en-US" altLang="en-US" sz="1580"/>
          </a:p>
          <a:p>
            <a:pPr>
              <a:lnSpc>
                <a:spcPct val="120000"/>
              </a:lnSpc>
            </a:pPr>
            <a:r>
              <a:rPr lang="en-US" altLang="en-US" sz="1580"/>
              <a:t>Key questions:</a:t>
            </a:r>
          </a:p>
          <a:p>
            <a:pPr lvl="1">
              <a:lnSpc>
                <a:spcPct val="120000"/>
              </a:lnSpc>
            </a:pPr>
            <a:r>
              <a:rPr lang="en-US" altLang="en-US" sz="1580"/>
              <a:t>how to make logic blocks programmable?</a:t>
            </a:r>
          </a:p>
          <a:p>
            <a:pPr lvl="1">
              <a:lnSpc>
                <a:spcPct val="120000"/>
              </a:lnSpc>
            </a:pPr>
            <a:r>
              <a:rPr lang="en-US" altLang="en-US" sz="1580"/>
              <a:t>how to connect the wires?</a:t>
            </a:r>
          </a:p>
          <a:p>
            <a:pPr lvl="1">
              <a:lnSpc>
                <a:spcPct val="120000"/>
              </a:lnSpc>
            </a:pPr>
            <a:r>
              <a:rPr lang="en-US" altLang="en-US" sz="1580" i="1"/>
              <a:t>after the chip has been fabbed</a:t>
            </a:r>
            <a:r>
              <a:rPr lang="en-US" altLang="en-US" sz="1580"/>
              <a:t> </a:t>
            </a:r>
          </a:p>
          <a:p>
            <a:pPr>
              <a:lnSpc>
                <a:spcPct val="120000"/>
              </a:lnSpc>
            </a:pPr>
            <a:endParaRPr lang="en-US" altLang="en-US" sz="1580"/>
          </a:p>
        </p:txBody>
      </p:sp>
      <p:sp>
        <p:nvSpPr>
          <p:cNvPr id="8199" name="Line 2292"/>
          <p:cNvSpPr>
            <a:spLocks noChangeShapeType="1"/>
          </p:cNvSpPr>
          <p:nvPr/>
        </p:nvSpPr>
        <p:spPr bwMode="auto">
          <a:xfrm flipV="1">
            <a:off x="3550892" y="3385119"/>
            <a:ext cx="3084219" cy="37612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00" name="Line 2293"/>
          <p:cNvSpPr>
            <a:spLocks noChangeShapeType="1"/>
          </p:cNvSpPr>
          <p:nvPr/>
        </p:nvSpPr>
        <p:spPr bwMode="auto">
          <a:xfrm flipV="1">
            <a:off x="3776567" y="2557645"/>
            <a:ext cx="3234669" cy="2256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8201" name="Line 2294"/>
          <p:cNvSpPr>
            <a:spLocks noChangeShapeType="1"/>
          </p:cNvSpPr>
          <p:nvPr/>
        </p:nvSpPr>
        <p:spPr bwMode="auto">
          <a:xfrm>
            <a:off x="3701342" y="1805397"/>
            <a:ext cx="4137367" cy="45134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Tree>
    <p:extLst>
      <p:ext uri="{BB962C8B-B14F-4D97-AF65-F5344CB8AC3E}">
        <p14:creationId xmlns:p14="http://schemas.microsoft.com/office/powerpoint/2010/main" val="1085714431"/>
      </p:ext>
    </p:extLst>
  </p:cSld>
  <p:clrMapOvr>
    <a:masterClrMapping/>
  </p:clrMapOvr>
  <p:transition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General FPGA chip architecture</a:t>
            </a:r>
          </a:p>
        </p:txBody>
      </p:sp>
      <p:graphicFrame>
        <p:nvGraphicFramePr>
          <p:cNvPr id="22531" name="Object 3"/>
          <p:cNvGraphicFramePr>
            <a:graphicFrameLocks noChangeAspect="1"/>
          </p:cNvGraphicFramePr>
          <p:nvPr/>
        </p:nvGraphicFramePr>
        <p:xfrm>
          <a:off x="1752600" y="1308100"/>
          <a:ext cx="8839200" cy="4483100"/>
        </p:xfrm>
        <a:graphic>
          <a:graphicData uri="http://schemas.openxmlformats.org/presentationml/2006/ole">
            <mc:AlternateContent xmlns:mc="http://schemas.openxmlformats.org/markup-compatibility/2006">
              <mc:Choice xmlns:v="urn:schemas-microsoft-com:vml" Requires="v">
                <p:oleObj spid="_x0000_s14346" name="Artwork" r:id="rId3" imgW="6571429" imgH="3333333" progId="Adobe.Illustrator.7">
                  <p:embed/>
                </p:oleObj>
              </mc:Choice>
              <mc:Fallback>
                <p:oleObj name="Artwork" r:id="rId3" imgW="6571429" imgH="3333333" progId="Adobe.Illustrator.7">
                  <p:embed/>
                  <p:pic>
                    <p:nvPicPr>
                      <p:cNvPr id="225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08100"/>
                        <a:ext cx="8839200" cy="4483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0500" name="Text Box 4"/>
          <p:cNvSpPr txBox="1">
            <a:spLocks noChangeArrowheads="1"/>
          </p:cNvSpPr>
          <p:nvPr/>
        </p:nvSpPr>
        <p:spPr bwMode="auto">
          <a:xfrm>
            <a:off x="7451725" y="4537076"/>
            <a:ext cx="2686954"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a:latin typeface="Helvetica" panose="020B0604020202020204" pitchFamily="34" charset="0"/>
              </a:rPr>
              <a:t>a.k.a. CLB --</a:t>
            </a:r>
            <a:br>
              <a:rPr lang="en-US" altLang="en-US">
                <a:latin typeface="Helvetica" panose="020B0604020202020204" pitchFamily="34" charset="0"/>
              </a:rPr>
            </a:br>
            <a:r>
              <a:rPr lang="en-US" altLang="en-US">
                <a:latin typeface="Helvetica" panose="020B0604020202020204" pitchFamily="34" charset="0"/>
              </a:rPr>
              <a:t>“configurable logic</a:t>
            </a:r>
            <a:br>
              <a:rPr lang="en-US" altLang="en-US">
                <a:latin typeface="Helvetica" panose="020B0604020202020204" pitchFamily="34" charset="0"/>
              </a:rPr>
            </a:br>
            <a:r>
              <a:rPr lang="en-US" altLang="en-US">
                <a:latin typeface="Helvetica" panose="020B0604020202020204" pitchFamily="34" charset="0"/>
              </a:rPr>
              <a:t>block”</a:t>
            </a:r>
          </a:p>
        </p:txBody>
      </p:sp>
      <p:sp>
        <p:nvSpPr>
          <p:cNvPr id="22533" name="Text Box 5"/>
          <p:cNvSpPr txBox="1">
            <a:spLocks noChangeArrowheads="1"/>
          </p:cNvSpPr>
          <p:nvPr/>
        </p:nvSpPr>
        <p:spPr bwMode="auto">
          <a:xfrm>
            <a:off x="8839200" y="65532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altLang="en-US" sz="1400"/>
              <a:t>Rissacher EE365</a:t>
            </a:r>
          </a:p>
        </p:txBody>
      </p:sp>
      <p:sp>
        <p:nvSpPr>
          <p:cNvPr id="22534" name="Text Box 6"/>
          <p:cNvSpPr txBox="1">
            <a:spLocks noChangeArrowheads="1"/>
          </p:cNvSpPr>
          <p:nvPr/>
        </p:nvSpPr>
        <p:spPr bwMode="auto">
          <a:xfrm>
            <a:off x="1524000" y="65532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400"/>
              <a:t>Lect #14</a:t>
            </a:r>
          </a:p>
        </p:txBody>
      </p:sp>
    </p:spTree>
    <p:extLst>
      <p:ext uri="{BB962C8B-B14F-4D97-AF65-F5344CB8AC3E}">
        <p14:creationId xmlns:p14="http://schemas.microsoft.com/office/powerpoint/2010/main" val="3914882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 calcmode="lin" valueType="num">
                                      <p:cBhvr additive="base">
                                        <p:cTn id="7" dur="500" fill="hold"/>
                                        <p:tgtEl>
                                          <p:spTgt spid="490500"/>
                                        </p:tgtEl>
                                        <p:attrNameLst>
                                          <p:attrName>ppt_x</p:attrName>
                                        </p:attrNameLst>
                                      </p:cBhvr>
                                      <p:tavLst>
                                        <p:tav tm="0">
                                          <p:val>
                                            <p:strVal val="1+#ppt_w/2"/>
                                          </p:val>
                                        </p:tav>
                                        <p:tav tm="100000">
                                          <p:val>
                                            <p:strVal val="#ppt_x"/>
                                          </p:val>
                                        </p:tav>
                                      </p:tavLst>
                                    </p:anim>
                                    <p:anim calcmode="lin" valueType="num">
                                      <p:cBhvr additive="base">
                                        <p:cTn id="8" dur="500" fill="hold"/>
                                        <p:tgtEl>
                                          <p:spTgt spid="490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1" name="Object 2"/>
          <p:cNvGraphicFramePr>
            <a:graphicFrameLocks noChangeAspect="1"/>
          </p:cNvGraphicFramePr>
          <p:nvPr/>
        </p:nvGraphicFramePr>
        <p:xfrm>
          <a:off x="2209800" y="1306514"/>
          <a:ext cx="7772400" cy="4103687"/>
        </p:xfrm>
        <a:graphic>
          <a:graphicData uri="http://schemas.openxmlformats.org/presentationml/2006/ole">
            <mc:AlternateContent xmlns:mc="http://schemas.openxmlformats.org/markup-compatibility/2006">
              <mc:Choice xmlns:v="urn:schemas-microsoft-com:vml" Requires="v">
                <p:oleObj spid="_x0000_s2060" name="Visio" r:id="rId3" imgW="4207383" imgH="2220620" progId="Visio.Drawing.6">
                  <p:embed/>
                </p:oleObj>
              </mc:Choice>
              <mc:Fallback>
                <p:oleObj name="Visio" r:id="rId3" imgW="4207383" imgH="2220620" progId="Visio.Drawing.6">
                  <p:embed/>
                  <p:pic>
                    <p:nvPicPr>
                      <p:cNvPr id="4813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306514"/>
                        <a:ext cx="77724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2" name="Rectangle 3"/>
          <p:cNvSpPr>
            <a:spLocks noChangeArrowheads="1"/>
          </p:cNvSpPr>
          <p:nvPr/>
        </p:nvSpPr>
        <p:spPr bwMode="auto">
          <a:xfrm>
            <a:off x="2209800" y="5715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1200"/>
              <a:t>The Design Warrior’s Guide to FPGAs</a:t>
            </a:r>
            <a:br>
              <a:rPr lang="en-US" altLang="en-US" sz="1200"/>
            </a:br>
            <a:r>
              <a:rPr lang="en-US" altLang="en-US" sz="1200"/>
              <a:t>Devices, Tools, and Flows. ISBN 0750676043</a:t>
            </a:r>
            <a:br>
              <a:rPr lang="en-US" altLang="en-US" sz="1200"/>
            </a:br>
            <a:r>
              <a:rPr lang="en-US" altLang="en-US" sz="1200"/>
              <a:t>Copyright © 2004 Mentor Graphics Corp. (www.mentor.com)</a:t>
            </a:r>
          </a:p>
        </p:txBody>
      </p:sp>
      <p:sp>
        <p:nvSpPr>
          <p:cNvPr id="48133" name="Rectangle 4"/>
          <p:cNvSpPr>
            <a:spLocks noChangeArrowheads="1"/>
          </p:cNvSpPr>
          <p:nvPr/>
        </p:nvSpPr>
        <p:spPr bwMode="auto">
          <a:xfrm>
            <a:off x="1981200" y="-762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pl-PL" altLang="en-US" sz="3600">
                <a:solidFill>
                  <a:srgbClr val="000099"/>
                </a:solidFill>
              </a:rPr>
              <a:t>Xilinx Spartan 3 FPGAs</a:t>
            </a:r>
          </a:p>
        </p:txBody>
      </p:sp>
    </p:spTree>
    <p:extLst>
      <p:ext uri="{BB962C8B-B14F-4D97-AF65-F5344CB8AC3E}">
        <p14:creationId xmlns:p14="http://schemas.microsoft.com/office/powerpoint/2010/main" val="73101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lstStyle/>
          <a:p>
            <a:pPr eaLnBrk="1" hangingPunct="1"/>
            <a:r>
              <a:rPr lang="en-US" altLang="en-US" smtClean="0"/>
              <a:t>Spartan-II FPGA Family</a:t>
            </a:r>
          </a:p>
        </p:txBody>
      </p:sp>
      <p:pic>
        <p:nvPicPr>
          <p:cNvPr id="3481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1" y="1143000"/>
            <a:ext cx="5910263" cy="5073650"/>
          </a:xfrm>
          <a:noFill/>
        </p:spPr>
      </p:pic>
      <p:sp>
        <p:nvSpPr>
          <p:cNvPr id="2" name="TextBox 1"/>
          <p:cNvSpPr txBox="1"/>
          <p:nvPr/>
        </p:nvSpPr>
        <p:spPr>
          <a:xfrm>
            <a:off x="8001000" y="1027906"/>
            <a:ext cx="2380267" cy="369332"/>
          </a:xfrm>
          <a:prstGeom prst="rect">
            <a:avLst/>
          </a:prstGeom>
          <a:noFill/>
        </p:spPr>
        <p:txBody>
          <a:bodyPr wrap="none" rtlCol="0">
            <a:spAutoFit/>
          </a:bodyPr>
          <a:lstStyle/>
          <a:p>
            <a:r>
              <a:rPr lang="en-US" dirty="0" smtClean="0"/>
              <a:t>DLL: Delay Locked Loop</a:t>
            </a:r>
            <a:endParaRPr lang="en-US" dirty="0"/>
          </a:p>
        </p:txBody>
      </p:sp>
    </p:spTree>
    <p:extLst>
      <p:ext uri="{BB962C8B-B14F-4D97-AF65-F5344CB8AC3E}">
        <p14:creationId xmlns:p14="http://schemas.microsoft.com/office/powerpoint/2010/main" val="53391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FPGA Principles</a:t>
            </a:r>
            <a:endParaRPr lang="el-GR" altLang="en-US" smtClean="0"/>
          </a:p>
        </p:txBody>
      </p:sp>
      <p:sp>
        <p:nvSpPr>
          <p:cNvPr id="5123" name="Rectangle 3"/>
          <p:cNvSpPr>
            <a:spLocks noGrp="1" noChangeArrowheads="1"/>
          </p:cNvSpPr>
          <p:nvPr>
            <p:ph type="body" idx="1"/>
          </p:nvPr>
        </p:nvSpPr>
        <p:spPr/>
        <p:txBody>
          <a:bodyPr/>
          <a:lstStyle/>
          <a:p>
            <a:pPr eaLnBrk="1" hangingPunct="1">
              <a:lnSpc>
                <a:spcPct val="90000"/>
              </a:lnSpc>
            </a:pPr>
            <a:r>
              <a:rPr lang="en-US" altLang="en-US" smtClean="0"/>
              <a:t>A Field-Programmable Gate Array (FPGA) is an integrated circuit that can be configured by the user to emulate any digital circuit as long as there are enough resources</a:t>
            </a:r>
          </a:p>
          <a:p>
            <a:pPr eaLnBrk="1" hangingPunct="1">
              <a:lnSpc>
                <a:spcPct val="90000"/>
              </a:lnSpc>
            </a:pPr>
            <a:r>
              <a:rPr lang="en-US" altLang="en-US" smtClean="0"/>
              <a:t>An FPGA can be seen as an array of Configurable Logic Blocks (CLBs) connected through programmable interconnect (Switch Boxes)</a:t>
            </a:r>
            <a:endParaRPr lang="el-GR" altLang="en-US" smtClean="0"/>
          </a:p>
        </p:txBody>
      </p:sp>
    </p:spTree>
    <p:extLst>
      <p:ext uri="{BB962C8B-B14F-4D97-AF65-F5344CB8AC3E}">
        <p14:creationId xmlns:p14="http://schemas.microsoft.com/office/powerpoint/2010/main" val="2256962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Island Style Architecture </a:t>
            </a:r>
            <a:endParaRPr lang="en-US" dirty="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97980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683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0291D2B-1EFA-4E88-8C63-DC07DB0E46F4}" type="slidenum">
              <a:rPr lang="en-US" altLang="en-US" sz="1400"/>
              <a:pPr>
                <a:spcBef>
                  <a:spcPct val="0"/>
                </a:spcBef>
                <a:buClrTx/>
                <a:buSzTx/>
                <a:buFontTx/>
                <a:buNone/>
              </a:pPr>
              <a:t>21</a:t>
            </a:fld>
            <a:endParaRPr lang="en-US" altLang="en-US" sz="1400"/>
          </a:p>
        </p:txBody>
      </p:sp>
      <p:sp>
        <p:nvSpPr>
          <p:cNvPr id="33795" name="Text Box 2"/>
          <p:cNvSpPr txBox="1">
            <a:spLocks noChangeArrowheads="1"/>
          </p:cNvSpPr>
          <p:nvPr/>
        </p:nvSpPr>
        <p:spPr bwMode="auto">
          <a:xfrm>
            <a:off x="5033963" y="469900"/>
            <a:ext cx="2335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Interconnect Resources</a:t>
            </a:r>
          </a:p>
        </p:txBody>
      </p:sp>
      <p:grpSp>
        <p:nvGrpSpPr>
          <p:cNvPr id="33796" name="Group 3"/>
          <p:cNvGrpSpPr>
            <a:grpSpLocks/>
          </p:cNvGrpSpPr>
          <p:nvPr/>
        </p:nvGrpSpPr>
        <p:grpSpPr bwMode="auto">
          <a:xfrm>
            <a:off x="1922464" y="773114"/>
            <a:ext cx="8162925" cy="5843587"/>
            <a:chOff x="251" y="296"/>
            <a:chExt cx="5142" cy="3681"/>
          </a:xfrm>
        </p:grpSpPr>
        <p:sp>
          <p:nvSpPr>
            <p:cNvPr id="33798" name="Rectangle 4"/>
            <p:cNvSpPr>
              <a:spLocks noChangeArrowheads="1"/>
            </p:cNvSpPr>
            <p:nvPr/>
          </p:nvSpPr>
          <p:spPr bwMode="auto">
            <a:xfrm>
              <a:off x="537" y="1204"/>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799" name="Rectangle 5"/>
            <p:cNvSpPr>
              <a:spLocks noChangeArrowheads="1"/>
            </p:cNvSpPr>
            <p:nvPr/>
          </p:nvSpPr>
          <p:spPr bwMode="auto">
            <a:xfrm>
              <a:off x="753" y="1286"/>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0" name="Rectangle 6"/>
            <p:cNvSpPr>
              <a:spLocks noChangeArrowheads="1"/>
            </p:cNvSpPr>
            <p:nvPr/>
          </p:nvSpPr>
          <p:spPr bwMode="auto">
            <a:xfrm>
              <a:off x="537" y="917"/>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1" name="Rectangle 7"/>
            <p:cNvSpPr>
              <a:spLocks noChangeArrowheads="1"/>
            </p:cNvSpPr>
            <p:nvPr/>
          </p:nvSpPr>
          <p:spPr bwMode="auto">
            <a:xfrm>
              <a:off x="753" y="999"/>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2" name="Rectangle 8"/>
            <p:cNvSpPr>
              <a:spLocks noChangeArrowheads="1"/>
            </p:cNvSpPr>
            <p:nvPr/>
          </p:nvSpPr>
          <p:spPr bwMode="auto">
            <a:xfrm>
              <a:off x="1494" y="343"/>
              <a:ext cx="168" cy="168"/>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3" name="Rectangle 9"/>
            <p:cNvSpPr>
              <a:spLocks noChangeArrowheads="1"/>
            </p:cNvSpPr>
            <p:nvPr/>
          </p:nvSpPr>
          <p:spPr bwMode="auto">
            <a:xfrm>
              <a:off x="1573" y="511"/>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4" name="Rectangle 10"/>
            <p:cNvSpPr>
              <a:spLocks noChangeArrowheads="1"/>
            </p:cNvSpPr>
            <p:nvPr/>
          </p:nvSpPr>
          <p:spPr bwMode="auto">
            <a:xfrm>
              <a:off x="1159" y="343"/>
              <a:ext cx="168" cy="168"/>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5" name="Rectangle 11"/>
            <p:cNvSpPr>
              <a:spLocks noChangeArrowheads="1"/>
            </p:cNvSpPr>
            <p:nvPr/>
          </p:nvSpPr>
          <p:spPr bwMode="auto">
            <a:xfrm>
              <a:off x="1238" y="511"/>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6" name="Rectangle 12"/>
            <p:cNvSpPr>
              <a:spLocks noChangeArrowheads="1"/>
            </p:cNvSpPr>
            <p:nvPr/>
          </p:nvSpPr>
          <p:spPr bwMode="auto">
            <a:xfrm>
              <a:off x="537" y="1874"/>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7" name="Rectangle 13"/>
            <p:cNvSpPr>
              <a:spLocks noChangeArrowheads="1"/>
            </p:cNvSpPr>
            <p:nvPr/>
          </p:nvSpPr>
          <p:spPr bwMode="auto">
            <a:xfrm>
              <a:off x="753" y="1956"/>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8" name="Rectangle 14"/>
            <p:cNvSpPr>
              <a:spLocks noChangeArrowheads="1"/>
            </p:cNvSpPr>
            <p:nvPr/>
          </p:nvSpPr>
          <p:spPr bwMode="auto">
            <a:xfrm>
              <a:off x="537" y="1587"/>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09" name="Rectangle 15"/>
            <p:cNvSpPr>
              <a:spLocks noChangeArrowheads="1"/>
            </p:cNvSpPr>
            <p:nvPr/>
          </p:nvSpPr>
          <p:spPr bwMode="auto">
            <a:xfrm>
              <a:off x="753" y="1669"/>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0" name="Rectangle 16"/>
            <p:cNvSpPr>
              <a:spLocks noChangeArrowheads="1"/>
            </p:cNvSpPr>
            <p:nvPr/>
          </p:nvSpPr>
          <p:spPr bwMode="auto">
            <a:xfrm>
              <a:off x="537" y="2591"/>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1" name="Rectangle 17"/>
            <p:cNvSpPr>
              <a:spLocks noChangeArrowheads="1"/>
            </p:cNvSpPr>
            <p:nvPr/>
          </p:nvSpPr>
          <p:spPr bwMode="auto">
            <a:xfrm>
              <a:off x="753" y="2673"/>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2" name="Rectangle 18"/>
            <p:cNvSpPr>
              <a:spLocks noChangeArrowheads="1"/>
            </p:cNvSpPr>
            <p:nvPr/>
          </p:nvSpPr>
          <p:spPr bwMode="auto">
            <a:xfrm>
              <a:off x="537" y="2304"/>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3" name="Rectangle 19"/>
            <p:cNvSpPr>
              <a:spLocks noChangeArrowheads="1"/>
            </p:cNvSpPr>
            <p:nvPr/>
          </p:nvSpPr>
          <p:spPr bwMode="auto">
            <a:xfrm>
              <a:off x="753" y="2386"/>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4" name="Rectangle 20"/>
            <p:cNvSpPr>
              <a:spLocks noChangeArrowheads="1"/>
            </p:cNvSpPr>
            <p:nvPr/>
          </p:nvSpPr>
          <p:spPr bwMode="auto">
            <a:xfrm>
              <a:off x="537" y="3308"/>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5" name="Rectangle 21"/>
            <p:cNvSpPr>
              <a:spLocks noChangeArrowheads="1"/>
            </p:cNvSpPr>
            <p:nvPr/>
          </p:nvSpPr>
          <p:spPr bwMode="auto">
            <a:xfrm>
              <a:off x="753" y="3390"/>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6" name="Rectangle 22"/>
            <p:cNvSpPr>
              <a:spLocks noChangeArrowheads="1"/>
            </p:cNvSpPr>
            <p:nvPr/>
          </p:nvSpPr>
          <p:spPr bwMode="auto">
            <a:xfrm>
              <a:off x="537" y="3021"/>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7" name="Rectangle 23"/>
            <p:cNvSpPr>
              <a:spLocks noChangeArrowheads="1"/>
            </p:cNvSpPr>
            <p:nvPr/>
          </p:nvSpPr>
          <p:spPr bwMode="auto">
            <a:xfrm>
              <a:off x="753" y="3103"/>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8" name="Rectangle 24"/>
            <p:cNvSpPr>
              <a:spLocks noChangeArrowheads="1"/>
            </p:cNvSpPr>
            <p:nvPr/>
          </p:nvSpPr>
          <p:spPr bwMode="auto">
            <a:xfrm>
              <a:off x="2402" y="343"/>
              <a:ext cx="168" cy="168"/>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19" name="Rectangle 25"/>
            <p:cNvSpPr>
              <a:spLocks noChangeArrowheads="1"/>
            </p:cNvSpPr>
            <p:nvPr/>
          </p:nvSpPr>
          <p:spPr bwMode="auto">
            <a:xfrm>
              <a:off x="2481" y="511"/>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0" name="Rectangle 26"/>
            <p:cNvSpPr>
              <a:spLocks noChangeArrowheads="1"/>
            </p:cNvSpPr>
            <p:nvPr/>
          </p:nvSpPr>
          <p:spPr bwMode="auto">
            <a:xfrm>
              <a:off x="2067" y="343"/>
              <a:ext cx="168" cy="168"/>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1" name="Rectangle 27"/>
            <p:cNvSpPr>
              <a:spLocks noChangeArrowheads="1"/>
            </p:cNvSpPr>
            <p:nvPr/>
          </p:nvSpPr>
          <p:spPr bwMode="auto">
            <a:xfrm>
              <a:off x="2146" y="511"/>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2" name="Rectangle 28"/>
            <p:cNvSpPr>
              <a:spLocks noChangeArrowheads="1"/>
            </p:cNvSpPr>
            <p:nvPr/>
          </p:nvSpPr>
          <p:spPr bwMode="auto">
            <a:xfrm>
              <a:off x="3358" y="343"/>
              <a:ext cx="168" cy="168"/>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3" name="Rectangle 29"/>
            <p:cNvSpPr>
              <a:spLocks noChangeArrowheads="1"/>
            </p:cNvSpPr>
            <p:nvPr/>
          </p:nvSpPr>
          <p:spPr bwMode="auto">
            <a:xfrm>
              <a:off x="3437" y="511"/>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4" name="Rectangle 30"/>
            <p:cNvSpPr>
              <a:spLocks noChangeArrowheads="1"/>
            </p:cNvSpPr>
            <p:nvPr/>
          </p:nvSpPr>
          <p:spPr bwMode="auto">
            <a:xfrm>
              <a:off x="3023" y="343"/>
              <a:ext cx="168" cy="168"/>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5" name="Rectangle 31"/>
            <p:cNvSpPr>
              <a:spLocks noChangeArrowheads="1"/>
            </p:cNvSpPr>
            <p:nvPr/>
          </p:nvSpPr>
          <p:spPr bwMode="auto">
            <a:xfrm>
              <a:off x="3102" y="511"/>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6" name="Rectangle 32"/>
            <p:cNvSpPr>
              <a:spLocks noChangeArrowheads="1"/>
            </p:cNvSpPr>
            <p:nvPr/>
          </p:nvSpPr>
          <p:spPr bwMode="auto">
            <a:xfrm>
              <a:off x="4315" y="343"/>
              <a:ext cx="168" cy="168"/>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7" name="Rectangle 33"/>
            <p:cNvSpPr>
              <a:spLocks noChangeArrowheads="1"/>
            </p:cNvSpPr>
            <p:nvPr/>
          </p:nvSpPr>
          <p:spPr bwMode="auto">
            <a:xfrm>
              <a:off x="4394" y="511"/>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8" name="Rectangle 34"/>
            <p:cNvSpPr>
              <a:spLocks noChangeArrowheads="1"/>
            </p:cNvSpPr>
            <p:nvPr/>
          </p:nvSpPr>
          <p:spPr bwMode="auto">
            <a:xfrm>
              <a:off x="3980" y="343"/>
              <a:ext cx="168" cy="168"/>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29" name="Rectangle 35"/>
            <p:cNvSpPr>
              <a:spLocks noChangeArrowheads="1"/>
            </p:cNvSpPr>
            <p:nvPr/>
          </p:nvSpPr>
          <p:spPr bwMode="auto">
            <a:xfrm>
              <a:off x="4059" y="511"/>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0" name="Rectangle 36"/>
            <p:cNvSpPr>
              <a:spLocks noChangeArrowheads="1"/>
            </p:cNvSpPr>
            <p:nvPr/>
          </p:nvSpPr>
          <p:spPr bwMode="auto">
            <a:xfrm>
              <a:off x="4840" y="1251"/>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1" name="Rectangle 37"/>
            <p:cNvSpPr>
              <a:spLocks noChangeArrowheads="1"/>
            </p:cNvSpPr>
            <p:nvPr/>
          </p:nvSpPr>
          <p:spPr bwMode="auto">
            <a:xfrm>
              <a:off x="4840" y="964"/>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2" name="Rectangle 38"/>
            <p:cNvSpPr>
              <a:spLocks noChangeArrowheads="1"/>
            </p:cNvSpPr>
            <p:nvPr/>
          </p:nvSpPr>
          <p:spPr bwMode="auto">
            <a:xfrm>
              <a:off x="4840" y="1921"/>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3" name="Rectangle 39"/>
            <p:cNvSpPr>
              <a:spLocks noChangeArrowheads="1"/>
            </p:cNvSpPr>
            <p:nvPr/>
          </p:nvSpPr>
          <p:spPr bwMode="auto">
            <a:xfrm>
              <a:off x="4840" y="1634"/>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4" name="Rectangle 40"/>
            <p:cNvSpPr>
              <a:spLocks noChangeArrowheads="1"/>
            </p:cNvSpPr>
            <p:nvPr/>
          </p:nvSpPr>
          <p:spPr bwMode="auto">
            <a:xfrm>
              <a:off x="4840" y="2638"/>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5" name="Rectangle 41"/>
            <p:cNvSpPr>
              <a:spLocks noChangeArrowheads="1"/>
            </p:cNvSpPr>
            <p:nvPr/>
          </p:nvSpPr>
          <p:spPr bwMode="auto">
            <a:xfrm>
              <a:off x="4840" y="2351"/>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6" name="Rectangle 42"/>
            <p:cNvSpPr>
              <a:spLocks noChangeArrowheads="1"/>
            </p:cNvSpPr>
            <p:nvPr/>
          </p:nvSpPr>
          <p:spPr bwMode="auto">
            <a:xfrm>
              <a:off x="4840" y="3355"/>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7" name="Rectangle 43"/>
            <p:cNvSpPr>
              <a:spLocks noChangeArrowheads="1"/>
            </p:cNvSpPr>
            <p:nvPr/>
          </p:nvSpPr>
          <p:spPr bwMode="auto">
            <a:xfrm>
              <a:off x="4840" y="3068"/>
              <a:ext cx="215" cy="27"/>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8" name="Rectangle 44"/>
            <p:cNvSpPr>
              <a:spLocks noChangeArrowheads="1"/>
            </p:cNvSpPr>
            <p:nvPr/>
          </p:nvSpPr>
          <p:spPr bwMode="auto">
            <a:xfrm>
              <a:off x="5031" y="1156"/>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39" name="Rectangle 45"/>
            <p:cNvSpPr>
              <a:spLocks noChangeArrowheads="1"/>
            </p:cNvSpPr>
            <p:nvPr/>
          </p:nvSpPr>
          <p:spPr bwMode="auto">
            <a:xfrm>
              <a:off x="5031" y="869"/>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0" name="Rectangle 46"/>
            <p:cNvSpPr>
              <a:spLocks noChangeArrowheads="1"/>
            </p:cNvSpPr>
            <p:nvPr/>
          </p:nvSpPr>
          <p:spPr bwMode="auto">
            <a:xfrm>
              <a:off x="5031" y="1826"/>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1" name="Rectangle 47"/>
            <p:cNvSpPr>
              <a:spLocks noChangeArrowheads="1"/>
            </p:cNvSpPr>
            <p:nvPr/>
          </p:nvSpPr>
          <p:spPr bwMode="auto">
            <a:xfrm>
              <a:off x="5031" y="1539"/>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2" name="Rectangle 48"/>
            <p:cNvSpPr>
              <a:spLocks noChangeArrowheads="1"/>
            </p:cNvSpPr>
            <p:nvPr/>
          </p:nvSpPr>
          <p:spPr bwMode="auto">
            <a:xfrm>
              <a:off x="5031" y="2543"/>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3" name="Rectangle 49"/>
            <p:cNvSpPr>
              <a:spLocks noChangeArrowheads="1"/>
            </p:cNvSpPr>
            <p:nvPr/>
          </p:nvSpPr>
          <p:spPr bwMode="auto">
            <a:xfrm>
              <a:off x="5031" y="2256"/>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4" name="Rectangle 50"/>
            <p:cNvSpPr>
              <a:spLocks noChangeArrowheads="1"/>
            </p:cNvSpPr>
            <p:nvPr/>
          </p:nvSpPr>
          <p:spPr bwMode="auto">
            <a:xfrm>
              <a:off x="5031" y="3260"/>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5" name="Rectangle 51"/>
            <p:cNvSpPr>
              <a:spLocks noChangeArrowheads="1"/>
            </p:cNvSpPr>
            <p:nvPr/>
          </p:nvSpPr>
          <p:spPr bwMode="auto">
            <a:xfrm>
              <a:off x="5031" y="2973"/>
              <a:ext cx="216" cy="191"/>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6" name="Rectangle 52"/>
            <p:cNvSpPr>
              <a:spLocks noChangeArrowheads="1"/>
            </p:cNvSpPr>
            <p:nvPr/>
          </p:nvSpPr>
          <p:spPr bwMode="auto">
            <a:xfrm>
              <a:off x="1542" y="3594"/>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7" name="Rectangle 53"/>
            <p:cNvSpPr>
              <a:spLocks noChangeArrowheads="1"/>
            </p:cNvSpPr>
            <p:nvPr/>
          </p:nvSpPr>
          <p:spPr bwMode="auto">
            <a:xfrm>
              <a:off x="1207" y="3594"/>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8" name="Rectangle 54"/>
            <p:cNvSpPr>
              <a:spLocks noChangeArrowheads="1"/>
            </p:cNvSpPr>
            <p:nvPr/>
          </p:nvSpPr>
          <p:spPr bwMode="auto">
            <a:xfrm>
              <a:off x="2450" y="3594"/>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49" name="Rectangle 55"/>
            <p:cNvSpPr>
              <a:spLocks noChangeArrowheads="1"/>
            </p:cNvSpPr>
            <p:nvPr/>
          </p:nvSpPr>
          <p:spPr bwMode="auto">
            <a:xfrm>
              <a:off x="2115" y="3594"/>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0" name="Rectangle 56"/>
            <p:cNvSpPr>
              <a:spLocks noChangeArrowheads="1"/>
            </p:cNvSpPr>
            <p:nvPr/>
          </p:nvSpPr>
          <p:spPr bwMode="auto">
            <a:xfrm>
              <a:off x="3406" y="3594"/>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1" name="Rectangle 57"/>
            <p:cNvSpPr>
              <a:spLocks noChangeArrowheads="1"/>
            </p:cNvSpPr>
            <p:nvPr/>
          </p:nvSpPr>
          <p:spPr bwMode="auto">
            <a:xfrm>
              <a:off x="3071" y="3594"/>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2" name="Rectangle 58"/>
            <p:cNvSpPr>
              <a:spLocks noChangeArrowheads="1"/>
            </p:cNvSpPr>
            <p:nvPr/>
          </p:nvSpPr>
          <p:spPr bwMode="auto">
            <a:xfrm>
              <a:off x="4363" y="3594"/>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3" name="Rectangle 59"/>
            <p:cNvSpPr>
              <a:spLocks noChangeArrowheads="1"/>
            </p:cNvSpPr>
            <p:nvPr/>
          </p:nvSpPr>
          <p:spPr bwMode="auto">
            <a:xfrm>
              <a:off x="4028" y="3594"/>
              <a:ext cx="19" cy="263"/>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4" name="Rectangle 60"/>
            <p:cNvSpPr>
              <a:spLocks noChangeArrowheads="1"/>
            </p:cNvSpPr>
            <p:nvPr/>
          </p:nvSpPr>
          <p:spPr bwMode="auto">
            <a:xfrm>
              <a:off x="1447" y="3833"/>
              <a:ext cx="215" cy="144"/>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5" name="Rectangle 61"/>
            <p:cNvSpPr>
              <a:spLocks noChangeArrowheads="1"/>
            </p:cNvSpPr>
            <p:nvPr/>
          </p:nvSpPr>
          <p:spPr bwMode="auto">
            <a:xfrm>
              <a:off x="1112" y="3833"/>
              <a:ext cx="215" cy="144"/>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6" name="Rectangle 62"/>
            <p:cNvSpPr>
              <a:spLocks noChangeArrowheads="1"/>
            </p:cNvSpPr>
            <p:nvPr/>
          </p:nvSpPr>
          <p:spPr bwMode="auto">
            <a:xfrm>
              <a:off x="2355" y="3833"/>
              <a:ext cx="215" cy="144"/>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7" name="Rectangle 63"/>
            <p:cNvSpPr>
              <a:spLocks noChangeArrowheads="1"/>
            </p:cNvSpPr>
            <p:nvPr/>
          </p:nvSpPr>
          <p:spPr bwMode="auto">
            <a:xfrm>
              <a:off x="2020" y="3833"/>
              <a:ext cx="215" cy="144"/>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8" name="Rectangle 64"/>
            <p:cNvSpPr>
              <a:spLocks noChangeArrowheads="1"/>
            </p:cNvSpPr>
            <p:nvPr/>
          </p:nvSpPr>
          <p:spPr bwMode="auto">
            <a:xfrm>
              <a:off x="3311" y="3833"/>
              <a:ext cx="215" cy="144"/>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59" name="Rectangle 65"/>
            <p:cNvSpPr>
              <a:spLocks noChangeArrowheads="1"/>
            </p:cNvSpPr>
            <p:nvPr/>
          </p:nvSpPr>
          <p:spPr bwMode="auto">
            <a:xfrm>
              <a:off x="2976" y="3833"/>
              <a:ext cx="215" cy="144"/>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60" name="Rectangle 66"/>
            <p:cNvSpPr>
              <a:spLocks noChangeArrowheads="1"/>
            </p:cNvSpPr>
            <p:nvPr/>
          </p:nvSpPr>
          <p:spPr bwMode="auto">
            <a:xfrm>
              <a:off x="4268" y="3833"/>
              <a:ext cx="215" cy="144"/>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61" name="Rectangle 67"/>
            <p:cNvSpPr>
              <a:spLocks noChangeArrowheads="1"/>
            </p:cNvSpPr>
            <p:nvPr/>
          </p:nvSpPr>
          <p:spPr bwMode="auto">
            <a:xfrm>
              <a:off x="3933" y="3833"/>
              <a:ext cx="215" cy="144"/>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62" name="Rectangle 68"/>
            <p:cNvSpPr>
              <a:spLocks noChangeArrowheads="1"/>
            </p:cNvSpPr>
            <p:nvPr/>
          </p:nvSpPr>
          <p:spPr bwMode="auto">
            <a:xfrm>
              <a:off x="968" y="774"/>
              <a:ext cx="3872" cy="2820"/>
            </a:xfrm>
            <a:prstGeom prst="rect">
              <a:avLst/>
            </a:prstGeom>
            <a:solidFill>
              <a:srgbClr val="C0C0C0">
                <a:alpha val="69019"/>
              </a:srgbClr>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33863" name="Group 69"/>
            <p:cNvGrpSpPr>
              <a:grpSpLocks/>
            </p:cNvGrpSpPr>
            <p:nvPr/>
          </p:nvGrpSpPr>
          <p:grpSpPr bwMode="auto">
            <a:xfrm>
              <a:off x="1159" y="869"/>
              <a:ext cx="478" cy="526"/>
              <a:chOff x="442" y="535"/>
              <a:chExt cx="669" cy="668"/>
            </a:xfrm>
          </p:grpSpPr>
          <p:sp>
            <p:nvSpPr>
              <p:cNvPr id="33959" name="Rectangle 70"/>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60" name="Rectangle 71"/>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61" name="Rectangle 72"/>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62" name="Rectangle 73"/>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63" name="Rectangle 74"/>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64" name="Group 75"/>
            <p:cNvGrpSpPr>
              <a:grpSpLocks/>
            </p:cNvGrpSpPr>
            <p:nvPr/>
          </p:nvGrpSpPr>
          <p:grpSpPr bwMode="auto">
            <a:xfrm>
              <a:off x="2068" y="869"/>
              <a:ext cx="478" cy="526"/>
              <a:chOff x="442" y="535"/>
              <a:chExt cx="669" cy="668"/>
            </a:xfrm>
          </p:grpSpPr>
          <p:sp>
            <p:nvSpPr>
              <p:cNvPr id="33954" name="Rectangle 76"/>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55" name="Rectangle 77"/>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56" name="Rectangle 78"/>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57" name="Rectangle 79"/>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58" name="Rectangle 80"/>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65" name="Group 81"/>
            <p:cNvGrpSpPr>
              <a:grpSpLocks/>
            </p:cNvGrpSpPr>
            <p:nvPr/>
          </p:nvGrpSpPr>
          <p:grpSpPr bwMode="auto">
            <a:xfrm>
              <a:off x="3024" y="869"/>
              <a:ext cx="478" cy="526"/>
              <a:chOff x="442" y="535"/>
              <a:chExt cx="669" cy="668"/>
            </a:xfrm>
          </p:grpSpPr>
          <p:sp>
            <p:nvSpPr>
              <p:cNvPr id="33949" name="Rectangle 82"/>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50" name="Rectangle 83"/>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51" name="Rectangle 84"/>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52" name="Rectangle 85"/>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53" name="Rectangle 86"/>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66" name="Group 87"/>
            <p:cNvGrpSpPr>
              <a:grpSpLocks/>
            </p:cNvGrpSpPr>
            <p:nvPr/>
          </p:nvGrpSpPr>
          <p:grpSpPr bwMode="auto">
            <a:xfrm>
              <a:off x="3980" y="869"/>
              <a:ext cx="478" cy="526"/>
              <a:chOff x="442" y="535"/>
              <a:chExt cx="669" cy="668"/>
            </a:xfrm>
          </p:grpSpPr>
          <p:sp>
            <p:nvSpPr>
              <p:cNvPr id="33944" name="Rectangle 88"/>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45" name="Rectangle 89"/>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46" name="Rectangle 90"/>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47" name="Rectangle 91"/>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48" name="Rectangle 92"/>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67" name="Group 93"/>
            <p:cNvGrpSpPr>
              <a:grpSpLocks/>
            </p:cNvGrpSpPr>
            <p:nvPr/>
          </p:nvGrpSpPr>
          <p:grpSpPr bwMode="auto">
            <a:xfrm>
              <a:off x="1159" y="1539"/>
              <a:ext cx="478" cy="526"/>
              <a:chOff x="442" y="535"/>
              <a:chExt cx="669" cy="668"/>
            </a:xfrm>
          </p:grpSpPr>
          <p:sp>
            <p:nvSpPr>
              <p:cNvPr id="33939" name="Rectangle 94"/>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40" name="Rectangle 95"/>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41" name="Rectangle 96"/>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42" name="Rectangle 97"/>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43" name="Rectangle 98"/>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68" name="Group 99"/>
            <p:cNvGrpSpPr>
              <a:grpSpLocks/>
            </p:cNvGrpSpPr>
            <p:nvPr/>
          </p:nvGrpSpPr>
          <p:grpSpPr bwMode="auto">
            <a:xfrm>
              <a:off x="2068" y="1539"/>
              <a:ext cx="478" cy="526"/>
              <a:chOff x="442" y="535"/>
              <a:chExt cx="669" cy="668"/>
            </a:xfrm>
          </p:grpSpPr>
          <p:sp>
            <p:nvSpPr>
              <p:cNvPr id="33934" name="Rectangle 100"/>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35" name="Rectangle 101"/>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36" name="Rectangle 102"/>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37" name="Rectangle 103"/>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38" name="Rectangle 104"/>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69" name="Group 105"/>
            <p:cNvGrpSpPr>
              <a:grpSpLocks/>
            </p:cNvGrpSpPr>
            <p:nvPr/>
          </p:nvGrpSpPr>
          <p:grpSpPr bwMode="auto">
            <a:xfrm>
              <a:off x="3024" y="1539"/>
              <a:ext cx="478" cy="526"/>
              <a:chOff x="442" y="535"/>
              <a:chExt cx="669" cy="668"/>
            </a:xfrm>
          </p:grpSpPr>
          <p:sp>
            <p:nvSpPr>
              <p:cNvPr id="33929" name="Rectangle 106"/>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30" name="Rectangle 107"/>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31" name="Rectangle 108"/>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32" name="Rectangle 109"/>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33" name="Rectangle 110"/>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70" name="Group 111"/>
            <p:cNvGrpSpPr>
              <a:grpSpLocks/>
            </p:cNvGrpSpPr>
            <p:nvPr/>
          </p:nvGrpSpPr>
          <p:grpSpPr bwMode="auto">
            <a:xfrm>
              <a:off x="3980" y="1539"/>
              <a:ext cx="478" cy="526"/>
              <a:chOff x="442" y="535"/>
              <a:chExt cx="669" cy="668"/>
            </a:xfrm>
          </p:grpSpPr>
          <p:sp>
            <p:nvSpPr>
              <p:cNvPr id="33924" name="Rectangle 112"/>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25" name="Rectangle 113"/>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26" name="Rectangle 114"/>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27" name="Rectangle 115"/>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28" name="Rectangle 116"/>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71" name="Group 117"/>
            <p:cNvGrpSpPr>
              <a:grpSpLocks/>
            </p:cNvGrpSpPr>
            <p:nvPr/>
          </p:nvGrpSpPr>
          <p:grpSpPr bwMode="auto">
            <a:xfrm>
              <a:off x="1159" y="2256"/>
              <a:ext cx="478" cy="526"/>
              <a:chOff x="442" y="535"/>
              <a:chExt cx="669" cy="668"/>
            </a:xfrm>
          </p:grpSpPr>
          <p:sp>
            <p:nvSpPr>
              <p:cNvPr id="33919" name="Rectangle 118"/>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20" name="Rectangle 119"/>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21" name="Rectangle 120"/>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22" name="Rectangle 121"/>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23" name="Rectangle 122"/>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72" name="Group 123"/>
            <p:cNvGrpSpPr>
              <a:grpSpLocks/>
            </p:cNvGrpSpPr>
            <p:nvPr/>
          </p:nvGrpSpPr>
          <p:grpSpPr bwMode="auto">
            <a:xfrm>
              <a:off x="2068" y="2256"/>
              <a:ext cx="478" cy="526"/>
              <a:chOff x="442" y="535"/>
              <a:chExt cx="669" cy="668"/>
            </a:xfrm>
          </p:grpSpPr>
          <p:sp>
            <p:nvSpPr>
              <p:cNvPr id="33914" name="Rectangle 124"/>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15" name="Rectangle 125"/>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16" name="Rectangle 126"/>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17" name="Rectangle 127"/>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18" name="Rectangle 128"/>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73" name="Group 129"/>
            <p:cNvGrpSpPr>
              <a:grpSpLocks/>
            </p:cNvGrpSpPr>
            <p:nvPr/>
          </p:nvGrpSpPr>
          <p:grpSpPr bwMode="auto">
            <a:xfrm>
              <a:off x="3024" y="2256"/>
              <a:ext cx="478" cy="526"/>
              <a:chOff x="442" y="535"/>
              <a:chExt cx="669" cy="668"/>
            </a:xfrm>
          </p:grpSpPr>
          <p:sp>
            <p:nvSpPr>
              <p:cNvPr id="33909" name="Rectangle 130"/>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10" name="Rectangle 131"/>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11" name="Rectangle 132"/>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12" name="Rectangle 133"/>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13" name="Rectangle 134"/>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74" name="Group 135"/>
            <p:cNvGrpSpPr>
              <a:grpSpLocks/>
            </p:cNvGrpSpPr>
            <p:nvPr/>
          </p:nvGrpSpPr>
          <p:grpSpPr bwMode="auto">
            <a:xfrm>
              <a:off x="3980" y="2256"/>
              <a:ext cx="478" cy="526"/>
              <a:chOff x="442" y="535"/>
              <a:chExt cx="669" cy="668"/>
            </a:xfrm>
          </p:grpSpPr>
          <p:sp>
            <p:nvSpPr>
              <p:cNvPr id="33904" name="Rectangle 136"/>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05" name="Rectangle 137"/>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06" name="Rectangle 138"/>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07" name="Rectangle 139"/>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08" name="Rectangle 140"/>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75" name="Group 141"/>
            <p:cNvGrpSpPr>
              <a:grpSpLocks/>
            </p:cNvGrpSpPr>
            <p:nvPr/>
          </p:nvGrpSpPr>
          <p:grpSpPr bwMode="auto">
            <a:xfrm>
              <a:off x="1159" y="2973"/>
              <a:ext cx="478" cy="526"/>
              <a:chOff x="442" y="535"/>
              <a:chExt cx="669" cy="668"/>
            </a:xfrm>
          </p:grpSpPr>
          <p:sp>
            <p:nvSpPr>
              <p:cNvPr id="33899" name="Rectangle 142"/>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00" name="Rectangle 143"/>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01" name="Rectangle 144"/>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02" name="Rectangle 145"/>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903" name="Rectangle 146"/>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76" name="Group 147"/>
            <p:cNvGrpSpPr>
              <a:grpSpLocks/>
            </p:cNvGrpSpPr>
            <p:nvPr/>
          </p:nvGrpSpPr>
          <p:grpSpPr bwMode="auto">
            <a:xfrm>
              <a:off x="2068" y="2973"/>
              <a:ext cx="478" cy="526"/>
              <a:chOff x="442" y="535"/>
              <a:chExt cx="669" cy="668"/>
            </a:xfrm>
          </p:grpSpPr>
          <p:sp>
            <p:nvSpPr>
              <p:cNvPr id="33894" name="Rectangle 148"/>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95" name="Rectangle 149"/>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96" name="Rectangle 150"/>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97" name="Rectangle 151"/>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98" name="Rectangle 152"/>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77" name="Group 153"/>
            <p:cNvGrpSpPr>
              <a:grpSpLocks/>
            </p:cNvGrpSpPr>
            <p:nvPr/>
          </p:nvGrpSpPr>
          <p:grpSpPr bwMode="auto">
            <a:xfrm>
              <a:off x="3024" y="2973"/>
              <a:ext cx="478" cy="526"/>
              <a:chOff x="442" y="535"/>
              <a:chExt cx="669" cy="668"/>
            </a:xfrm>
          </p:grpSpPr>
          <p:sp>
            <p:nvSpPr>
              <p:cNvPr id="33889" name="Rectangle 154"/>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90" name="Rectangle 155"/>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91" name="Rectangle 156"/>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92" name="Rectangle 157"/>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93" name="Rectangle 158"/>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3878" name="Group 159"/>
            <p:cNvGrpSpPr>
              <a:grpSpLocks/>
            </p:cNvGrpSpPr>
            <p:nvPr/>
          </p:nvGrpSpPr>
          <p:grpSpPr bwMode="auto">
            <a:xfrm>
              <a:off x="3980" y="2973"/>
              <a:ext cx="478" cy="526"/>
              <a:chOff x="442" y="535"/>
              <a:chExt cx="669" cy="668"/>
            </a:xfrm>
          </p:grpSpPr>
          <p:sp>
            <p:nvSpPr>
              <p:cNvPr id="33884" name="Rectangle 160"/>
              <p:cNvSpPr>
                <a:spLocks noChangeArrowheads="1"/>
              </p:cNvSpPr>
              <p:nvPr/>
            </p:nvSpPr>
            <p:spPr bwMode="auto">
              <a:xfrm>
                <a:off x="824"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85" name="Rectangle 161"/>
              <p:cNvSpPr>
                <a:spLocks noChangeArrowheads="1"/>
              </p:cNvSpPr>
              <p:nvPr/>
            </p:nvSpPr>
            <p:spPr bwMode="auto">
              <a:xfrm>
                <a:off x="442" y="535"/>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86" name="Rectangle 162"/>
              <p:cNvSpPr>
                <a:spLocks noChangeArrowheads="1"/>
              </p:cNvSpPr>
              <p:nvPr/>
            </p:nvSpPr>
            <p:spPr bwMode="auto">
              <a:xfrm>
                <a:off x="824"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87" name="Rectangle 163"/>
              <p:cNvSpPr>
                <a:spLocks noChangeArrowheads="1"/>
              </p:cNvSpPr>
              <p:nvPr/>
            </p:nvSpPr>
            <p:spPr bwMode="auto">
              <a:xfrm>
                <a:off x="442" y="917"/>
                <a:ext cx="287" cy="28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3888" name="Rectangle 164"/>
              <p:cNvSpPr>
                <a:spLocks noChangeArrowheads="1"/>
              </p:cNvSpPr>
              <p:nvPr/>
            </p:nvSpPr>
            <p:spPr bwMode="auto">
              <a:xfrm>
                <a:off x="633" y="726"/>
                <a:ext cx="287" cy="287"/>
              </a:xfrm>
              <a:prstGeom prst="rect">
                <a:avLst/>
              </a:prstGeom>
              <a:solidFill>
                <a:srgbClr val="969696"/>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33879" name="Text Box 165"/>
            <p:cNvSpPr txBox="1">
              <a:spLocks noChangeArrowheads="1"/>
            </p:cNvSpPr>
            <p:nvPr/>
          </p:nvSpPr>
          <p:spPr bwMode="auto">
            <a:xfrm>
              <a:off x="251" y="414"/>
              <a:ext cx="8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Logic Block</a:t>
              </a:r>
            </a:p>
          </p:txBody>
        </p:sp>
        <p:sp>
          <p:nvSpPr>
            <p:cNvPr id="33880" name="Line 166"/>
            <p:cNvSpPr>
              <a:spLocks noChangeShapeType="1"/>
            </p:cNvSpPr>
            <p:nvPr/>
          </p:nvSpPr>
          <p:spPr bwMode="auto">
            <a:xfrm>
              <a:off x="872" y="582"/>
              <a:ext cx="526" cy="5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81" name="Line 167"/>
            <p:cNvSpPr>
              <a:spLocks noChangeShapeType="1"/>
            </p:cNvSpPr>
            <p:nvPr/>
          </p:nvSpPr>
          <p:spPr bwMode="auto">
            <a:xfrm>
              <a:off x="2784" y="296"/>
              <a:ext cx="0" cy="7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82" name="Text Box 168"/>
            <p:cNvSpPr txBox="1">
              <a:spLocks noChangeArrowheads="1"/>
            </p:cNvSpPr>
            <p:nvPr/>
          </p:nvSpPr>
          <p:spPr bwMode="auto">
            <a:xfrm>
              <a:off x="4792" y="343"/>
              <a:ext cx="60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I/O Cell</a:t>
              </a:r>
            </a:p>
          </p:txBody>
        </p:sp>
        <p:sp>
          <p:nvSpPr>
            <p:cNvPr id="33883" name="Line 169"/>
            <p:cNvSpPr>
              <a:spLocks noChangeShapeType="1"/>
            </p:cNvSpPr>
            <p:nvPr/>
          </p:nvSpPr>
          <p:spPr bwMode="auto">
            <a:xfrm flipH="1">
              <a:off x="4362" y="439"/>
              <a:ext cx="4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3797" name="Text Box 170"/>
          <p:cNvSpPr txBox="1">
            <a:spLocks noChangeArrowheads="1"/>
          </p:cNvSpPr>
          <p:nvPr/>
        </p:nvSpPr>
        <p:spPr bwMode="auto">
          <a:xfrm>
            <a:off x="2514600" y="128588"/>
            <a:ext cx="2782888" cy="4064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solidFill>
                  <a:schemeClr val="folHlink"/>
                </a:solidFill>
                <a:latin typeface="Book Antiqua" panose="02040602050305030304" pitchFamily="18" charset="0"/>
              </a:rPr>
              <a:t>CONCEPTUAL FPGA</a:t>
            </a:r>
          </a:p>
        </p:txBody>
      </p:sp>
    </p:spTree>
    <p:extLst>
      <p:ext uri="{BB962C8B-B14F-4D97-AF65-F5344CB8AC3E}">
        <p14:creationId xmlns:p14="http://schemas.microsoft.com/office/powerpoint/2010/main" val="2118045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2057401" y="381001"/>
            <a:ext cx="3186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0000"/>
                </a:solidFill>
              </a:rPr>
              <a:t>S</a:t>
            </a:r>
            <a:r>
              <a:rPr lang="en-US" altLang="en-US" sz="3600" b="1"/>
              <a:t>witch Boxes</a:t>
            </a:r>
            <a:endParaRPr lang="en-US" altLang="en-US"/>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62200"/>
            <a:ext cx="8915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p:cNvSpPr>
            <a:spLocks noChangeArrowheads="1"/>
          </p:cNvSpPr>
          <p:nvPr/>
        </p:nvSpPr>
        <p:spPr bwMode="auto">
          <a:xfrm>
            <a:off x="4191000" y="1524001"/>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Fs, defines for a wiring segment entering the S block the number of other wiring segments it can be connected to</a:t>
            </a:r>
          </a:p>
        </p:txBody>
      </p:sp>
    </p:spTree>
    <p:extLst>
      <p:ext uri="{BB962C8B-B14F-4D97-AF65-F5344CB8AC3E}">
        <p14:creationId xmlns:p14="http://schemas.microsoft.com/office/powerpoint/2010/main" val="2747718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62200"/>
            <a:ext cx="81534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1"/>
          <p:cNvSpPr>
            <a:spLocks noChangeArrowheads="1"/>
          </p:cNvSpPr>
          <p:nvPr/>
        </p:nvSpPr>
        <p:spPr bwMode="auto">
          <a:xfrm>
            <a:off x="2057400" y="381001"/>
            <a:ext cx="6904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t>Routings using C and S Boxes</a:t>
            </a:r>
            <a:endParaRPr lang="en-US" altLang="en-US"/>
          </a:p>
        </p:txBody>
      </p:sp>
    </p:spTree>
    <p:extLst>
      <p:ext uri="{BB962C8B-B14F-4D97-AF65-F5344CB8AC3E}">
        <p14:creationId xmlns:p14="http://schemas.microsoft.com/office/powerpoint/2010/main" val="2385456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pPr eaLnBrk="1" hangingPunct="1"/>
            <a:endParaRPr lang="en-US" altLang="en-US" smtClean="0"/>
          </a:p>
          <a:p>
            <a:pPr eaLnBrk="1" hangingPunct="1"/>
            <a:r>
              <a:rPr lang="en-US" altLang="en-US" smtClean="0"/>
              <a:t>Maze Router </a:t>
            </a:r>
          </a:p>
          <a:p>
            <a:pPr eaLnBrk="1" hangingPunct="1"/>
            <a:endParaRPr lang="en-US" altLang="en-US" smtClean="0"/>
          </a:p>
          <a:p>
            <a:pPr eaLnBrk="1" hangingPunct="1"/>
            <a:r>
              <a:rPr lang="en-US" altLang="en-US" smtClean="0"/>
              <a:t>A* Search Routing </a:t>
            </a:r>
          </a:p>
          <a:p>
            <a:pPr eaLnBrk="1" hangingPunct="1"/>
            <a:endParaRPr lang="en-US" altLang="en-US" smtClean="0"/>
          </a:p>
          <a:p>
            <a:pPr eaLnBrk="1" hangingPunct="1"/>
            <a:r>
              <a:rPr lang="en-US" altLang="en-US" smtClean="0"/>
              <a:t>The Pathfinder </a:t>
            </a:r>
          </a:p>
          <a:p>
            <a:pPr eaLnBrk="1" hangingPunct="1"/>
            <a:endParaRPr lang="en-US" altLang="en-US" smtClean="0"/>
          </a:p>
        </p:txBody>
      </p:sp>
      <p:sp>
        <p:nvSpPr>
          <p:cNvPr id="3" name="Title 2"/>
          <p:cNvSpPr>
            <a:spLocks noGrp="1"/>
          </p:cNvSpPr>
          <p:nvPr>
            <p:ph type="title"/>
          </p:nvPr>
        </p:nvSpPr>
        <p:spPr/>
        <p:txBody>
          <a:bodyPr/>
          <a:lstStyle/>
          <a:p>
            <a:pPr>
              <a:defRPr/>
            </a:pPr>
            <a:r>
              <a:rPr lang="en-US" dirty="0" smtClean="0"/>
              <a:t>Routing Algorithms</a:t>
            </a:r>
            <a:endParaRPr lang="en-US" dirty="0"/>
          </a:p>
        </p:txBody>
      </p:sp>
    </p:spTree>
    <p:extLst>
      <p:ext uri="{BB962C8B-B14F-4D97-AF65-F5344CB8AC3E}">
        <p14:creationId xmlns:p14="http://schemas.microsoft.com/office/powerpoint/2010/main" val="3101374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2377" y="1147483"/>
            <a:ext cx="10266523" cy="4625788"/>
          </a:xfrm>
          <a:prstGeom prst="rect">
            <a:avLst/>
          </a:prstGeom>
        </p:spPr>
      </p:pic>
    </p:spTree>
    <p:extLst>
      <p:ext uri="{BB962C8B-B14F-4D97-AF65-F5344CB8AC3E}">
        <p14:creationId xmlns:p14="http://schemas.microsoft.com/office/powerpoint/2010/main" val="74307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207" y="-38101"/>
            <a:ext cx="8695351" cy="6896101"/>
          </a:xfrm>
          <a:prstGeom prst="rect">
            <a:avLst/>
          </a:prstGeom>
        </p:spPr>
      </p:pic>
      <p:pic>
        <p:nvPicPr>
          <p:cNvPr id="5" name="Picture 4"/>
          <p:cNvPicPr>
            <a:picLocks noChangeAspect="1"/>
          </p:cNvPicPr>
          <p:nvPr/>
        </p:nvPicPr>
        <p:blipFill>
          <a:blip r:embed="rId3"/>
          <a:stretch>
            <a:fillRect/>
          </a:stretch>
        </p:blipFill>
        <p:spPr>
          <a:xfrm>
            <a:off x="9021355" y="2937062"/>
            <a:ext cx="3170645" cy="415738"/>
          </a:xfrm>
          <a:prstGeom prst="rect">
            <a:avLst/>
          </a:prstGeom>
        </p:spPr>
      </p:pic>
      <p:pic>
        <p:nvPicPr>
          <p:cNvPr id="6" name="Picture 5"/>
          <p:cNvPicPr>
            <a:picLocks noChangeAspect="1"/>
          </p:cNvPicPr>
          <p:nvPr/>
        </p:nvPicPr>
        <p:blipFill>
          <a:blip r:embed="rId4"/>
          <a:stretch>
            <a:fillRect/>
          </a:stretch>
        </p:blipFill>
        <p:spPr>
          <a:xfrm>
            <a:off x="9021355" y="2321412"/>
            <a:ext cx="2684435" cy="368747"/>
          </a:xfrm>
          <a:prstGeom prst="rect">
            <a:avLst/>
          </a:prstGeom>
        </p:spPr>
      </p:pic>
    </p:spTree>
    <p:extLst>
      <p:ext uri="{BB962C8B-B14F-4D97-AF65-F5344CB8AC3E}">
        <p14:creationId xmlns:p14="http://schemas.microsoft.com/office/powerpoint/2010/main" val="3141478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r>
              <a:rPr lang="en-US" altLang="en-US" smtClean="0"/>
              <a:t>Xilinx Virtex Architecture</a:t>
            </a:r>
          </a:p>
        </p:txBody>
      </p:sp>
      <p:sp>
        <p:nvSpPr>
          <p:cNvPr id="9219" name="Rectangle 3"/>
          <p:cNvSpPr>
            <a:spLocks noGrp="1" noChangeArrowheads="1"/>
          </p:cNvSpPr>
          <p:nvPr>
            <p:ph type="body" idx="1"/>
          </p:nvPr>
        </p:nvSpPr>
        <p:spPr>
          <a:xfrm>
            <a:off x="1981200" y="1219200"/>
            <a:ext cx="8001000" cy="4419600"/>
          </a:xfrm>
        </p:spPr>
        <p:txBody>
          <a:bodyPr/>
          <a:lstStyle/>
          <a:p>
            <a:r>
              <a:rPr lang="en-US" altLang="en-US" dirty="0" smtClean="0"/>
              <a:t>Basic cell of the </a:t>
            </a:r>
            <a:r>
              <a:rPr lang="en-US" altLang="en-US" dirty="0" err="1" smtClean="0"/>
              <a:t>Virtex</a:t>
            </a:r>
            <a:r>
              <a:rPr lang="en-US" altLang="en-US" dirty="0" smtClean="0"/>
              <a:t> FPGA is configurable logic block(CLB)</a:t>
            </a:r>
          </a:p>
          <a:p>
            <a:r>
              <a:rPr lang="en-US" altLang="en-US" dirty="0" smtClean="0"/>
              <a:t>CLB contains circuitry that allows it to efficiently perform arithmetic</a:t>
            </a:r>
          </a:p>
          <a:p>
            <a:r>
              <a:rPr lang="en-US" altLang="en-US" dirty="0" smtClean="0"/>
              <a:t>LUT’s can be configured as SRAM cells</a:t>
            </a:r>
          </a:p>
          <a:p>
            <a:r>
              <a:rPr lang="en-US" altLang="en-US" dirty="0" smtClean="0"/>
              <a:t>Contains programmable input output blocks </a:t>
            </a:r>
            <a:r>
              <a:rPr lang="en-US" altLang="en-US" b="1" dirty="0" smtClean="0"/>
              <a:t>(IOBs) </a:t>
            </a:r>
            <a:r>
              <a:rPr lang="en-US" altLang="en-US" dirty="0" smtClean="0"/>
              <a:t>interconnected to the CLBs</a:t>
            </a:r>
          </a:p>
          <a:p>
            <a:endParaRPr lang="en-US" altLang="en-US" dirty="0" smtClean="0"/>
          </a:p>
        </p:txBody>
      </p:sp>
    </p:spTree>
    <p:extLst>
      <p:ext uri="{BB962C8B-B14F-4D97-AF65-F5344CB8AC3E}">
        <p14:creationId xmlns:p14="http://schemas.microsoft.com/office/powerpoint/2010/main" val="2033674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752851" y="514350"/>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50"/>
          </a:p>
        </p:txBody>
      </p:sp>
      <p:sp>
        <p:nvSpPr>
          <p:cNvPr id="2051" name="Rectangle 3"/>
          <p:cNvSpPr>
            <a:spLocks noChangeArrowheads="1"/>
          </p:cNvSpPr>
          <p:nvPr/>
        </p:nvSpPr>
        <p:spPr bwMode="auto">
          <a:xfrm>
            <a:off x="4667250" y="200025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a:p>
            <a:pPr algn="ctr"/>
            <a:r>
              <a:rPr lang="en-US" altLang="en-US" sz="1050" i="1"/>
              <a:t>Logic </a:t>
            </a:r>
          </a:p>
          <a:p>
            <a:pPr algn="ctr"/>
            <a:r>
              <a:rPr lang="en-US" altLang="en-US" sz="1050" i="1"/>
              <a:t>Block</a:t>
            </a:r>
            <a:endParaRPr lang="en-US" altLang="en-US" sz="1050" b="1"/>
          </a:p>
        </p:txBody>
      </p:sp>
      <p:sp>
        <p:nvSpPr>
          <p:cNvPr id="2052" name="Rectangle 4"/>
          <p:cNvSpPr>
            <a:spLocks noChangeArrowheads="1"/>
          </p:cNvSpPr>
          <p:nvPr/>
        </p:nvSpPr>
        <p:spPr bwMode="auto">
          <a:xfrm>
            <a:off x="4667250" y="2971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a:p>
            <a:pPr algn="ctr"/>
            <a:r>
              <a:rPr lang="en-US" altLang="en-US" sz="1050" i="1"/>
              <a:t>Logic </a:t>
            </a:r>
          </a:p>
          <a:p>
            <a:pPr algn="ctr"/>
            <a:r>
              <a:rPr lang="en-US" altLang="en-US" sz="1050" i="1"/>
              <a:t>Block</a:t>
            </a:r>
          </a:p>
        </p:txBody>
      </p:sp>
      <p:sp>
        <p:nvSpPr>
          <p:cNvPr id="2053" name="Rectangle 5"/>
          <p:cNvSpPr>
            <a:spLocks noChangeArrowheads="1"/>
          </p:cNvSpPr>
          <p:nvPr/>
        </p:nvSpPr>
        <p:spPr bwMode="auto">
          <a:xfrm>
            <a:off x="4667250" y="394335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a:p>
            <a:pPr algn="ctr"/>
            <a:r>
              <a:rPr lang="en-US" altLang="en-US" sz="1050" i="1"/>
              <a:t>Logic </a:t>
            </a:r>
          </a:p>
          <a:p>
            <a:pPr algn="ctr"/>
            <a:r>
              <a:rPr lang="en-US" altLang="en-US" sz="1050" i="1"/>
              <a:t>Block</a:t>
            </a:r>
          </a:p>
        </p:txBody>
      </p:sp>
      <p:sp>
        <p:nvSpPr>
          <p:cNvPr id="2054" name="Rectangle 6"/>
          <p:cNvSpPr>
            <a:spLocks noChangeArrowheads="1"/>
          </p:cNvSpPr>
          <p:nvPr/>
        </p:nvSpPr>
        <p:spPr bwMode="auto">
          <a:xfrm>
            <a:off x="5638800" y="200025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a:p>
            <a:pPr algn="ctr"/>
            <a:r>
              <a:rPr lang="en-US" altLang="en-US" sz="1050" i="1"/>
              <a:t>Logic </a:t>
            </a:r>
          </a:p>
          <a:p>
            <a:pPr algn="ctr"/>
            <a:r>
              <a:rPr lang="en-US" altLang="en-US" sz="1050" i="1"/>
              <a:t>Block</a:t>
            </a:r>
          </a:p>
        </p:txBody>
      </p:sp>
      <p:sp>
        <p:nvSpPr>
          <p:cNvPr id="2055" name="Rectangle 7"/>
          <p:cNvSpPr>
            <a:spLocks noChangeArrowheads="1"/>
          </p:cNvSpPr>
          <p:nvPr/>
        </p:nvSpPr>
        <p:spPr bwMode="auto">
          <a:xfrm>
            <a:off x="5638800" y="2971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a:p>
            <a:pPr algn="ctr"/>
            <a:r>
              <a:rPr lang="en-US" altLang="en-US" sz="1050" i="1"/>
              <a:t>Logic </a:t>
            </a:r>
          </a:p>
          <a:p>
            <a:pPr algn="ctr"/>
            <a:r>
              <a:rPr lang="en-US" altLang="en-US" sz="1050" i="1"/>
              <a:t>Block</a:t>
            </a:r>
          </a:p>
        </p:txBody>
      </p:sp>
      <p:sp>
        <p:nvSpPr>
          <p:cNvPr id="2056" name="Rectangle 8"/>
          <p:cNvSpPr>
            <a:spLocks noChangeArrowheads="1"/>
          </p:cNvSpPr>
          <p:nvPr/>
        </p:nvSpPr>
        <p:spPr bwMode="auto">
          <a:xfrm>
            <a:off x="5638800" y="394335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a:p>
            <a:pPr algn="ctr"/>
            <a:r>
              <a:rPr lang="en-US" altLang="en-US" sz="1050" i="1"/>
              <a:t>Logic </a:t>
            </a:r>
          </a:p>
          <a:p>
            <a:pPr algn="ctr"/>
            <a:r>
              <a:rPr lang="en-US" altLang="en-US" sz="1050" i="1"/>
              <a:t>Block</a:t>
            </a:r>
          </a:p>
        </p:txBody>
      </p:sp>
      <p:sp>
        <p:nvSpPr>
          <p:cNvPr id="2057" name="Rectangle 9"/>
          <p:cNvSpPr>
            <a:spLocks noChangeArrowheads="1"/>
          </p:cNvSpPr>
          <p:nvPr/>
        </p:nvSpPr>
        <p:spPr bwMode="auto">
          <a:xfrm>
            <a:off x="6610350" y="200025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a:p>
            <a:pPr algn="ctr"/>
            <a:r>
              <a:rPr lang="en-US" altLang="en-US" sz="1050" i="1"/>
              <a:t>Logic </a:t>
            </a:r>
          </a:p>
          <a:p>
            <a:pPr algn="ctr"/>
            <a:r>
              <a:rPr lang="en-US" altLang="en-US" sz="1050" i="1"/>
              <a:t>Block</a:t>
            </a:r>
          </a:p>
        </p:txBody>
      </p:sp>
      <p:sp>
        <p:nvSpPr>
          <p:cNvPr id="2058" name="Rectangle 10"/>
          <p:cNvSpPr>
            <a:spLocks noChangeArrowheads="1"/>
          </p:cNvSpPr>
          <p:nvPr/>
        </p:nvSpPr>
        <p:spPr bwMode="auto">
          <a:xfrm>
            <a:off x="6610350" y="2971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a:p>
            <a:pPr algn="ctr"/>
            <a:r>
              <a:rPr lang="en-US" altLang="en-US" sz="1050" i="1"/>
              <a:t>Logic </a:t>
            </a:r>
          </a:p>
          <a:p>
            <a:pPr algn="ctr"/>
            <a:r>
              <a:rPr lang="en-US" altLang="en-US" sz="1050" i="1"/>
              <a:t>Block</a:t>
            </a:r>
          </a:p>
        </p:txBody>
      </p:sp>
      <p:sp>
        <p:nvSpPr>
          <p:cNvPr id="2059" name="Rectangle 11"/>
          <p:cNvSpPr>
            <a:spLocks noChangeArrowheads="1"/>
          </p:cNvSpPr>
          <p:nvPr/>
        </p:nvSpPr>
        <p:spPr bwMode="auto">
          <a:xfrm>
            <a:off x="6610350" y="394335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a:p>
            <a:pPr algn="ctr"/>
            <a:r>
              <a:rPr lang="en-US" altLang="en-US" sz="1050" i="1"/>
              <a:t>Logic </a:t>
            </a:r>
          </a:p>
          <a:p>
            <a:pPr algn="ctr"/>
            <a:r>
              <a:rPr lang="en-US" altLang="en-US" sz="1050" i="1"/>
              <a:t>Block</a:t>
            </a:r>
          </a:p>
        </p:txBody>
      </p:sp>
      <p:sp>
        <p:nvSpPr>
          <p:cNvPr id="2060" name="Rectangle 12"/>
          <p:cNvSpPr>
            <a:spLocks noChangeArrowheads="1"/>
          </p:cNvSpPr>
          <p:nvPr/>
        </p:nvSpPr>
        <p:spPr bwMode="auto">
          <a:xfrm>
            <a:off x="4038600" y="20002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a:t>
            </a:r>
          </a:p>
          <a:p>
            <a:pPr algn="ctr"/>
            <a:r>
              <a:rPr lang="en-US" altLang="en-US" sz="1050" b="1"/>
              <a:t>block</a:t>
            </a:r>
          </a:p>
          <a:p>
            <a:pPr algn="ctr"/>
            <a:r>
              <a:rPr lang="en-US" altLang="en-US" sz="1050" i="1"/>
              <a:t>I/O</a:t>
            </a:r>
          </a:p>
          <a:p>
            <a:pPr algn="ctr"/>
            <a:r>
              <a:rPr lang="en-US" altLang="en-US" sz="1050" i="1"/>
              <a:t>Cell</a:t>
            </a:r>
            <a:endParaRPr lang="en-US" altLang="en-US" sz="1050" b="1"/>
          </a:p>
        </p:txBody>
      </p:sp>
      <p:sp>
        <p:nvSpPr>
          <p:cNvPr id="2061" name="Rectangle 13"/>
          <p:cNvSpPr>
            <a:spLocks noChangeArrowheads="1"/>
          </p:cNvSpPr>
          <p:nvPr/>
        </p:nvSpPr>
        <p:spPr bwMode="auto">
          <a:xfrm>
            <a:off x="4038600" y="297180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a:t>
            </a:r>
          </a:p>
          <a:p>
            <a:pPr algn="ctr"/>
            <a:r>
              <a:rPr lang="en-US" altLang="en-US" sz="1050" b="1"/>
              <a:t>block</a:t>
            </a:r>
          </a:p>
          <a:p>
            <a:pPr algn="ctr"/>
            <a:r>
              <a:rPr lang="en-US" altLang="en-US" sz="1050" i="1"/>
              <a:t>I/O</a:t>
            </a:r>
          </a:p>
          <a:p>
            <a:pPr algn="ctr"/>
            <a:r>
              <a:rPr lang="en-US" altLang="en-US" sz="1050" i="1"/>
              <a:t>Cell</a:t>
            </a:r>
          </a:p>
        </p:txBody>
      </p:sp>
      <p:sp>
        <p:nvSpPr>
          <p:cNvPr id="2062" name="Rectangle 14"/>
          <p:cNvSpPr>
            <a:spLocks noChangeArrowheads="1"/>
          </p:cNvSpPr>
          <p:nvPr/>
        </p:nvSpPr>
        <p:spPr bwMode="auto">
          <a:xfrm>
            <a:off x="4038600" y="39433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a:t>
            </a:r>
          </a:p>
          <a:p>
            <a:pPr algn="ctr"/>
            <a:r>
              <a:rPr lang="en-US" altLang="en-US" sz="1050" b="1"/>
              <a:t>block</a:t>
            </a:r>
          </a:p>
          <a:p>
            <a:pPr algn="ctr"/>
            <a:r>
              <a:rPr lang="en-US" altLang="en-US" sz="1050" i="1"/>
              <a:t>I/O</a:t>
            </a:r>
          </a:p>
          <a:p>
            <a:pPr algn="ctr"/>
            <a:r>
              <a:rPr lang="en-US" altLang="en-US" sz="1050" i="1"/>
              <a:t>Cell</a:t>
            </a:r>
          </a:p>
        </p:txBody>
      </p:sp>
      <p:sp>
        <p:nvSpPr>
          <p:cNvPr id="2063" name="Rectangle 15"/>
          <p:cNvSpPr>
            <a:spLocks noChangeArrowheads="1"/>
          </p:cNvSpPr>
          <p:nvPr/>
        </p:nvSpPr>
        <p:spPr bwMode="auto">
          <a:xfrm>
            <a:off x="7581900" y="20002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a:t>
            </a:r>
          </a:p>
          <a:p>
            <a:pPr algn="ctr"/>
            <a:r>
              <a:rPr lang="en-US" altLang="en-US" sz="1050" b="1"/>
              <a:t>block</a:t>
            </a:r>
          </a:p>
          <a:p>
            <a:pPr algn="ctr"/>
            <a:r>
              <a:rPr lang="en-US" altLang="en-US" sz="1050" i="1"/>
              <a:t>I/O</a:t>
            </a:r>
          </a:p>
          <a:p>
            <a:pPr algn="ctr"/>
            <a:r>
              <a:rPr lang="en-US" altLang="en-US" sz="1050" i="1"/>
              <a:t>Cell</a:t>
            </a:r>
          </a:p>
        </p:txBody>
      </p:sp>
      <p:sp>
        <p:nvSpPr>
          <p:cNvPr id="2064" name="Rectangle 16"/>
          <p:cNvSpPr>
            <a:spLocks noChangeArrowheads="1"/>
          </p:cNvSpPr>
          <p:nvPr/>
        </p:nvSpPr>
        <p:spPr bwMode="auto">
          <a:xfrm>
            <a:off x="7581900" y="297180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a:t>
            </a:r>
          </a:p>
          <a:p>
            <a:pPr algn="ctr"/>
            <a:r>
              <a:rPr lang="en-US" altLang="en-US" sz="1050" b="1"/>
              <a:t>block</a:t>
            </a:r>
          </a:p>
          <a:p>
            <a:pPr algn="ctr"/>
            <a:r>
              <a:rPr lang="en-US" altLang="en-US" sz="1050" i="1"/>
              <a:t>I/O</a:t>
            </a:r>
          </a:p>
          <a:p>
            <a:pPr algn="ctr"/>
            <a:r>
              <a:rPr lang="en-US" altLang="en-US" sz="1050" i="1"/>
              <a:t>Cell</a:t>
            </a:r>
          </a:p>
        </p:txBody>
      </p:sp>
      <p:sp>
        <p:nvSpPr>
          <p:cNvPr id="2065" name="Rectangle 17"/>
          <p:cNvSpPr>
            <a:spLocks noChangeArrowheads="1"/>
          </p:cNvSpPr>
          <p:nvPr/>
        </p:nvSpPr>
        <p:spPr bwMode="auto">
          <a:xfrm>
            <a:off x="7581900" y="39433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a:t>
            </a:r>
          </a:p>
          <a:p>
            <a:pPr algn="ctr"/>
            <a:r>
              <a:rPr lang="en-US" altLang="en-US" sz="1050" b="1"/>
              <a:t>block</a:t>
            </a:r>
          </a:p>
          <a:p>
            <a:pPr algn="ctr"/>
            <a:r>
              <a:rPr lang="en-US" altLang="en-US" sz="1050" i="1"/>
              <a:t>I/O</a:t>
            </a:r>
          </a:p>
          <a:p>
            <a:pPr algn="ctr"/>
            <a:r>
              <a:rPr lang="en-US" altLang="en-US" sz="1050" i="1"/>
              <a:t>Cell</a:t>
            </a:r>
          </a:p>
        </p:txBody>
      </p:sp>
      <p:sp>
        <p:nvSpPr>
          <p:cNvPr id="2066" name="Rectangle 18"/>
          <p:cNvSpPr>
            <a:spLocks noChangeArrowheads="1"/>
          </p:cNvSpPr>
          <p:nvPr/>
        </p:nvSpPr>
        <p:spPr bwMode="auto">
          <a:xfrm rot="16200000">
            <a:off x="4838700" y="12001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 blo</a:t>
            </a:r>
            <a:r>
              <a:rPr lang="et-EE" altLang="en-US" sz="1050" b="1"/>
              <a:t>c</a:t>
            </a:r>
            <a:r>
              <a:rPr lang="en-US" altLang="en-US" sz="1050" b="1"/>
              <a:t>k</a:t>
            </a:r>
          </a:p>
          <a:p>
            <a:pPr algn="ctr"/>
            <a:r>
              <a:rPr lang="en-US" altLang="en-US" sz="1050" i="1"/>
              <a:t>I/O Cell</a:t>
            </a:r>
          </a:p>
        </p:txBody>
      </p:sp>
      <p:sp>
        <p:nvSpPr>
          <p:cNvPr id="2067" name="Rectangle 19"/>
          <p:cNvSpPr>
            <a:spLocks noChangeArrowheads="1"/>
          </p:cNvSpPr>
          <p:nvPr/>
        </p:nvSpPr>
        <p:spPr bwMode="auto">
          <a:xfrm rot="16200000">
            <a:off x="5810250" y="12001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 block</a:t>
            </a:r>
          </a:p>
          <a:p>
            <a:pPr algn="ctr"/>
            <a:r>
              <a:rPr lang="en-US" altLang="en-US" sz="1050" i="1"/>
              <a:t>I/O Cell</a:t>
            </a:r>
          </a:p>
        </p:txBody>
      </p:sp>
      <p:sp>
        <p:nvSpPr>
          <p:cNvPr id="2068" name="Rectangle 20"/>
          <p:cNvSpPr>
            <a:spLocks noChangeArrowheads="1"/>
          </p:cNvSpPr>
          <p:nvPr/>
        </p:nvSpPr>
        <p:spPr bwMode="auto">
          <a:xfrm rot="16200000">
            <a:off x="6781800" y="12001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 block</a:t>
            </a:r>
          </a:p>
          <a:p>
            <a:pPr algn="ctr"/>
            <a:r>
              <a:rPr lang="en-US" altLang="en-US" sz="1050" i="1"/>
              <a:t>I/O Cell</a:t>
            </a:r>
          </a:p>
        </p:txBody>
      </p:sp>
      <p:sp>
        <p:nvSpPr>
          <p:cNvPr id="2069" name="Rectangle 21"/>
          <p:cNvSpPr>
            <a:spLocks noChangeArrowheads="1"/>
          </p:cNvSpPr>
          <p:nvPr/>
        </p:nvSpPr>
        <p:spPr bwMode="auto">
          <a:xfrm rot="16200000">
            <a:off x="4838700" y="47434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 block</a:t>
            </a:r>
          </a:p>
          <a:p>
            <a:pPr algn="ctr"/>
            <a:r>
              <a:rPr lang="en-US" altLang="en-US" sz="1050" i="1"/>
              <a:t>I/O Cell</a:t>
            </a:r>
          </a:p>
        </p:txBody>
      </p:sp>
      <p:sp>
        <p:nvSpPr>
          <p:cNvPr id="2070" name="Rectangle 22"/>
          <p:cNvSpPr>
            <a:spLocks noChangeArrowheads="1"/>
          </p:cNvSpPr>
          <p:nvPr/>
        </p:nvSpPr>
        <p:spPr bwMode="auto">
          <a:xfrm rot="16200000">
            <a:off x="5810250" y="47434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 block</a:t>
            </a:r>
          </a:p>
          <a:p>
            <a:pPr algn="ctr"/>
            <a:r>
              <a:rPr lang="en-US" altLang="en-US" sz="1050" i="1"/>
              <a:t>I/O Cell</a:t>
            </a:r>
          </a:p>
        </p:txBody>
      </p:sp>
      <p:sp>
        <p:nvSpPr>
          <p:cNvPr id="2071" name="Rectangle 23"/>
          <p:cNvSpPr>
            <a:spLocks noChangeArrowheads="1"/>
          </p:cNvSpPr>
          <p:nvPr/>
        </p:nvSpPr>
        <p:spPr bwMode="auto">
          <a:xfrm rot="16200000">
            <a:off x="6781800" y="47434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 block</a:t>
            </a:r>
          </a:p>
          <a:p>
            <a:pPr algn="ctr"/>
            <a:r>
              <a:rPr lang="en-US" altLang="en-US" sz="1050" i="1"/>
              <a:t>I/O Cell</a:t>
            </a:r>
          </a:p>
        </p:txBody>
      </p:sp>
      <p:sp>
        <p:nvSpPr>
          <p:cNvPr id="2072" name="Line 24"/>
          <p:cNvSpPr>
            <a:spLocks noChangeShapeType="1"/>
          </p:cNvSpPr>
          <p:nvPr/>
        </p:nvSpPr>
        <p:spPr bwMode="auto">
          <a:xfrm>
            <a:off x="4552950" y="3771900"/>
            <a:ext cx="28575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73" name="Line 25"/>
          <p:cNvSpPr>
            <a:spLocks noChangeShapeType="1"/>
          </p:cNvSpPr>
          <p:nvPr/>
        </p:nvSpPr>
        <p:spPr bwMode="auto">
          <a:xfrm>
            <a:off x="7410450" y="1828800"/>
            <a:ext cx="0" cy="2971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74" name="Line 26"/>
          <p:cNvSpPr>
            <a:spLocks noChangeShapeType="1"/>
          </p:cNvSpPr>
          <p:nvPr/>
        </p:nvSpPr>
        <p:spPr bwMode="auto">
          <a:xfrm>
            <a:off x="4552950" y="1828800"/>
            <a:ext cx="0" cy="2971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75" name="Line 27"/>
          <p:cNvSpPr>
            <a:spLocks noChangeShapeType="1"/>
          </p:cNvSpPr>
          <p:nvPr/>
        </p:nvSpPr>
        <p:spPr bwMode="auto">
          <a:xfrm>
            <a:off x="4552950" y="1828800"/>
            <a:ext cx="28575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76" name="Line 28"/>
          <p:cNvSpPr>
            <a:spLocks noChangeShapeType="1"/>
          </p:cNvSpPr>
          <p:nvPr/>
        </p:nvSpPr>
        <p:spPr bwMode="auto">
          <a:xfrm>
            <a:off x="4552950" y="4800600"/>
            <a:ext cx="28575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77" name="Line 29"/>
          <p:cNvSpPr>
            <a:spLocks noChangeShapeType="1"/>
          </p:cNvSpPr>
          <p:nvPr/>
        </p:nvSpPr>
        <p:spPr bwMode="auto">
          <a:xfrm>
            <a:off x="4552950" y="2800350"/>
            <a:ext cx="28575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78" name="Line 30"/>
          <p:cNvSpPr>
            <a:spLocks noChangeShapeType="1"/>
          </p:cNvSpPr>
          <p:nvPr/>
        </p:nvSpPr>
        <p:spPr bwMode="auto">
          <a:xfrm>
            <a:off x="5524500" y="1828800"/>
            <a:ext cx="0" cy="2971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79" name="Line 31"/>
          <p:cNvSpPr>
            <a:spLocks noChangeShapeType="1"/>
          </p:cNvSpPr>
          <p:nvPr/>
        </p:nvSpPr>
        <p:spPr bwMode="auto">
          <a:xfrm>
            <a:off x="6496050" y="1828800"/>
            <a:ext cx="0" cy="2971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0" name="Line 32"/>
          <p:cNvSpPr>
            <a:spLocks noChangeShapeType="1"/>
          </p:cNvSpPr>
          <p:nvPr/>
        </p:nvSpPr>
        <p:spPr bwMode="auto">
          <a:xfrm>
            <a:off x="4381500" y="2343150"/>
            <a:ext cx="1714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1" name="Line 33"/>
          <p:cNvSpPr>
            <a:spLocks noChangeShapeType="1"/>
          </p:cNvSpPr>
          <p:nvPr/>
        </p:nvSpPr>
        <p:spPr bwMode="auto">
          <a:xfrm>
            <a:off x="4381500" y="3314700"/>
            <a:ext cx="1714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2" name="Line 34"/>
          <p:cNvSpPr>
            <a:spLocks noChangeShapeType="1"/>
          </p:cNvSpPr>
          <p:nvPr/>
        </p:nvSpPr>
        <p:spPr bwMode="auto">
          <a:xfrm>
            <a:off x="7410450" y="4286250"/>
            <a:ext cx="1714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3" name="Line 35"/>
          <p:cNvSpPr>
            <a:spLocks noChangeShapeType="1"/>
          </p:cNvSpPr>
          <p:nvPr/>
        </p:nvSpPr>
        <p:spPr bwMode="auto">
          <a:xfrm>
            <a:off x="7410450" y="3314700"/>
            <a:ext cx="1714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4" name="Line 36"/>
          <p:cNvSpPr>
            <a:spLocks noChangeShapeType="1"/>
          </p:cNvSpPr>
          <p:nvPr/>
        </p:nvSpPr>
        <p:spPr bwMode="auto">
          <a:xfrm>
            <a:off x="4838700" y="2800350"/>
            <a:ext cx="1714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5" name="Line 37"/>
          <p:cNvSpPr>
            <a:spLocks noChangeShapeType="1"/>
          </p:cNvSpPr>
          <p:nvPr/>
        </p:nvSpPr>
        <p:spPr bwMode="auto">
          <a:xfrm>
            <a:off x="7410450" y="2343150"/>
            <a:ext cx="1714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6" name="Line 38"/>
          <p:cNvSpPr>
            <a:spLocks noChangeShapeType="1"/>
          </p:cNvSpPr>
          <p:nvPr/>
        </p:nvSpPr>
        <p:spPr bwMode="auto">
          <a:xfrm>
            <a:off x="4381500" y="4286250"/>
            <a:ext cx="1714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7" name="Line 39"/>
          <p:cNvSpPr>
            <a:spLocks noChangeShapeType="1"/>
          </p:cNvSpPr>
          <p:nvPr/>
        </p:nvSpPr>
        <p:spPr bwMode="auto">
          <a:xfrm>
            <a:off x="5010150" y="1714500"/>
            <a:ext cx="0" cy="1143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8" name="Line 40"/>
          <p:cNvSpPr>
            <a:spLocks noChangeShapeType="1"/>
          </p:cNvSpPr>
          <p:nvPr/>
        </p:nvSpPr>
        <p:spPr bwMode="auto">
          <a:xfrm>
            <a:off x="6896100" y="1714500"/>
            <a:ext cx="0" cy="1143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89" name="Line 41"/>
          <p:cNvSpPr>
            <a:spLocks noChangeShapeType="1"/>
          </p:cNvSpPr>
          <p:nvPr/>
        </p:nvSpPr>
        <p:spPr bwMode="auto">
          <a:xfrm>
            <a:off x="5981700" y="1714500"/>
            <a:ext cx="0" cy="1143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0" name="Line 42"/>
          <p:cNvSpPr>
            <a:spLocks noChangeShapeType="1"/>
          </p:cNvSpPr>
          <p:nvPr/>
        </p:nvSpPr>
        <p:spPr bwMode="auto">
          <a:xfrm>
            <a:off x="5010150" y="4800600"/>
            <a:ext cx="0" cy="1143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1" name="Line 43"/>
          <p:cNvSpPr>
            <a:spLocks noChangeShapeType="1"/>
          </p:cNvSpPr>
          <p:nvPr/>
        </p:nvSpPr>
        <p:spPr bwMode="auto">
          <a:xfrm>
            <a:off x="5981700" y="4800600"/>
            <a:ext cx="0" cy="1143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2" name="Line 44"/>
          <p:cNvSpPr>
            <a:spLocks noChangeShapeType="1"/>
          </p:cNvSpPr>
          <p:nvPr/>
        </p:nvSpPr>
        <p:spPr bwMode="auto">
          <a:xfrm>
            <a:off x="6953250" y="4800600"/>
            <a:ext cx="0" cy="1143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3" name="Line 45"/>
          <p:cNvSpPr>
            <a:spLocks noChangeShapeType="1"/>
          </p:cNvSpPr>
          <p:nvPr/>
        </p:nvSpPr>
        <p:spPr bwMode="auto">
          <a:xfrm>
            <a:off x="5353050" y="234315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4" name="Line 46"/>
          <p:cNvSpPr>
            <a:spLocks noChangeShapeType="1"/>
          </p:cNvSpPr>
          <p:nvPr/>
        </p:nvSpPr>
        <p:spPr bwMode="auto">
          <a:xfrm>
            <a:off x="5353050" y="331470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5" name="Line 47"/>
          <p:cNvSpPr>
            <a:spLocks noChangeShapeType="1"/>
          </p:cNvSpPr>
          <p:nvPr/>
        </p:nvSpPr>
        <p:spPr bwMode="auto">
          <a:xfrm>
            <a:off x="5353050" y="428625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6" name="Line 48"/>
          <p:cNvSpPr>
            <a:spLocks noChangeShapeType="1"/>
          </p:cNvSpPr>
          <p:nvPr/>
        </p:nvSpPr>
        <p:spPr bwMode="auto">
          <a:xfrm>
            <a:off x="6324600" y="428625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7" name="Line 49"/>
          <p:cNvSpPr>
            <a:spLocks noChangeShapeType="1"/>
          </p:cNvSpPr>
          <p:nvPr/>
        </p:nvSpPr>
        <p:spPr bwMode="auto">
          <a:xfrm>
            <a:off x="6324600" y="331470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8" name="Line 50"/>
          <p:cNvSpPr>
            <a:spLocks noChangeShapeType="1"/>
          </p:cNvSpPr>
          <p:nvPr/>
        </p:nvSpPr>
        <p:spPr bwMode="auto">
          <a:xfrm>
            <a:off x="6324600" y="234315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99" name="Line 51"/>
          <p:cNvSpPr>
            <a:spLocks noChangeShapeType="1"/>
          </p:cNvSpPr>
          <p:nvPr/>
        </p:nvSpPr>
        <p:spPr bwMode="auto">
          <a:xfrm>
            <a:off x="5010150" y="268605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0" name="Line 52"/>
          <p:cNvSpPr>
            <a:spLocks noChangeShapeType="1"/>
          </p:cNvSpPr>
          <p:nvPr/>
        </p:nvSpPr>
        <p:spPr bwMode="auto">
          <a:xfrm>
            <a:off x="5981700" y="268605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1" name="Line 53"/>
          <p:cNvSpPr>
            <a:spLocks noChangeShapeType="1"/>
          </p:cNvSpPr>
          <p:nvPr/>
        </p:nvSpPr>
        <p:spPr bwMode="auto">
          <a:xfrm>
            <a:off x="6953250" y="268605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2" name="Line 54"/>
          <p:cNvSpPr>
            <a:spLocks noChangeShapeType="1"/>
          </p:cNvSpPr>
          <p:nvPr/>
        </p:nvSpPr>
        <p:spPr bwMode="auto">
          <a:xfrm>
            <a:off x="6953250" y="365760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3" name="Line 55"/>
          <p:cNvSpPr>
            <a:spLocks noChangeShapeType="1"/>
          </p:cNvSpPr>
          <p:nvPr/>
        </p:nvSpPr>
        <p:spPr bwMode="auto">
          <a:xfrm>
            <a:off x="5981700" y="365760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4" name="Line 56"/>
          <p:cNvSpPr>
            <a:spLocks noChangeShapeType="1"/>
          </p:cNvSpPr>
          <p:nvPr/>
        </p:nvSpPr>
        <p:spPr bwMode="auto">
          <a:xfrm>
            <a:off x="5010150" y="365760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5" name="Line 57"/>
          <p:cNvSpPr>
            <a:spLocks noChangeShapeType="1"/>
          </p:cNvSpPr>
          <p:nvPr/>
        </p:nvSpPr>
        <p:spPr bwMode="auto">
          <a:xfrm>
            <a:off x="4381500" y="234315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6" name="Line 58"/>
          <p:cNvSpPr>
            <a:spLocks noChangeShapeType="1"/>
          </p:cNvSpPr>
          <p:nvPr/>
        </p:nvSpPr>
        <p:spPr bwMode="auto">
          <a:xfrm>
            <a:off x="4381500" y="331470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7" name="Line 59"/>
          <p:cNvSpPr>
            <a:spLocks noChangeShapeType="1"/>
          </p:cNvSpPr>
          <p:nvPr/>
        </p:nvSpPr>
        <p:spPr bwMode="auto">
          <a:xfrm>
            <a:off x="7296150" y="428625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8" name="Line 60"/>
          <p:cNvSpPr>
            <a:spLocks noChangeShapeType="1"/>
          </p:cNvSpPr>
          <p:nvPr/>
        </p:nvSpPr>
        <p:spPr bwMode="auto">
          <a:xfrm>
            <a:off x="7296150" y="331470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09" name="Line 61"/>
          <p:cNvSpPr>
            <a:spLocks noChangeShapeType="1"/>
          </p:cNvSpPr>
          <p:nvPr/>
        </p:nvSpPr>
        <p:spPr bwMode="auto">
          <a:xfrm>
            <a:off x="4838700" y="280035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10" name="Line 62"/>
          <p:cNvSpPr>
            <a:spLocks noChangeShapeType="1"/>
          </p:cNvSpPr>
          <p:nvPr/>
        </p:nvSpPr>
        <p:spPr bwMode="auto">
          <a:xfrm>
            <a:off x="7296150" y="234315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11" name="Line 63"/>
          <p:cNvSpPr>
            <a:spLocks noChangeShapeType="1"/>
          </p:cNvSpPr>
          <p:nvPr/>
        </p:nvSpPr>
        <p:spPr bwMode="auto">
          <a:xfrm>
            <a:off x="4381500" y="4286250"/>
            <a:ext cx="285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12" name="Line 64"/>
          <p:cNvSpPr>
            <a:spLocks noChangeShapeType="1"/>
          </p:cNvSpPr>
          <p:nvPr/>
        </p:nvSpPr>
        <p:spPr bwMode="auto">
          <a:xfrm>
            <a:off x="6896100" y="171450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13" name="Line 65"/>
          <p:cNvSpPr>
            <a:spLocks noChangeShapeType="1"/>
          </p:cNvSpPr>
          <p:nvPr/>
        </p:nvSpPr>
        <p:spPr bwMode="auto">
          <a:xfrm>
            <a:off x="5981700" y="171450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14" name="Line 66"/>
          <p:cNvSpPr>
            <a:spLocks noChangeShapeType="1"/>
          </p:cNvSpPr>
          <p:nvPr/>
        </p:nvSpPr>
        <p:spPr bwMode="auto">
          <a:xfrm>
            <a:off x="5010150" y="171450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15" name="Line 67"/>
          <p:cNvSpPr>
            <a:spLocks noChangeShapeType="1"/>
          </p:cNvSpPr>
          <p:nvPr/>
        </p:nvSpPr>
        <p:spPr bwMode="auto">
          <a:xfrm>
            <a:off x="5010150" y="462915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16" name="Line 68"/>
          <p:cNvSpPr>
            <a:spLocks noChangeShapeType="1"/>
          </p:cNvSpPr>
          <p:nvPr/>
        </p:nvSpPr>
        <p:spPr bwMode="auto">
          <a:xfrm>
            <a:off x="5981700" y="462915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17" name="Line 69"/>
          <p:cNvSpPr>
            <a:spLocks noChangeShapeType="1"/>
          </p:cNvSpPr>
          <p:nvPr/>
        </p:nvSpPr>
        <p:spPr bwMode="auto">
          <a:xfrm>
            <a:off x="6953250" y="4629150"/>
            <a:ext cx="0" cy="2857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18" name="Rectangle 70"/>
          <p:cNvSpPr>
            <a:spLocks noGrp="1" noChangeArrowheads="1"/>
          </p:cNvSpPr>
          <p:nvPr>
            <p:ph type="title" idx="4294967295"/>
          </p:nvPr>
        </p:nvSpPr>
        <p:spPr>
          <a:xfrm>
            <a:off x="3752850" y="0"/>
            <a:ext cx="4371975" cy="1143000"/>
          </a:xfrm>
        </p:spPr>
        <p:txBody>
          <a:bodyPr/>
          <a:lstStyle/>
          <a:p>
            <a:pPr eaLnBrk="1" hangingPunct="1"/>
            <a:r>
              <a:rPr lang="en-US" altLang="en-US" sz="1200" b="1"/>
              <a:t>FPGA - Field Programmable Gate Array</a:t>
            </a:r>
            <a:endParaRPr lang="en-GB" altLang="en-US" sz="1200"/>
          </a:p>
        </p:txBody>
      </p:sp>
    </p:spTree>
    <p:extLst>
      <p:ext uri="{BB962C8B-B14F-4D97-AF65-F5344CB8AC3E}">
        <p14:creationId xmlns:p14="http://schemas.microsoft.com/office/powerpoint/2010/main" val="1710863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137422" y="1270397"/>
          <a:ext cx="3856434" cy="5667375"/>
        </p:xfrm>
        <a:graphic>
          <a:graphicData uri="http://schemas.openxmlformats.org/presentationml/2006/ole">
            <mc:AlternateContent xmlns:mc="http://schemas.openxmlformats.org/markup-compatibility/2006">
              <mc:Choice xmlns:v="urn:schemas-microsoft-com:vml" Requires="v">
                <p:oleObj spid="_x0000_s3083" name="Document" r:id="rId3" imgW="4371975" imgH="6419850" progId="Word.Document.8">
                  <p:embed/>
                </p:oleObj>
              </mc:Choice>
              <mc:Fallback>
                <p:oleObj name="Document" r:id="rId3" imgW="4371975" imgH="6419850" progId="Word.Document.8">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422" y="1270397"/>
                        <a:ext cx="3856434" cy="566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5" name="Rectangle 3"/>
          <p:cNvSpPr>
            <a:spLocks noGrp="1" noChangeArrowheads="1"/>
          </p:cNvSpPr>
          <p:nvPr>
            <p:ph type="title" idx="4294967295"/>
          </p:nvPr>
        </p:nvSpPr>
        <p:spPr>
          <a:xfrm>
            <a:off x="3867150" y="-114300"/>
            <a:ext cx="4371975" cy="1143000"/>
          </a:xfrm>
        </p:spPr>
        <p:txBody>
          <a:bodyPr/>
          <a:lstStyle/>
          <a:p>
            <a:pPr eaLnBrk="1" hangingPunct="1"/>
            <a:r>
              <a:rPr lang="et-EE" altLang="en-US" sz="1350" b="1"/>
              <a:t>The structure of FPGA</a:t>
            </a:r>
            <a:r>
              <a:rPr lang="et-EE" altLang="en-US" sz="1350" b="1" u="sng"/>
              <a:t> </a:t>
            </a:r>
            <a:endParaRPr lang="en-GB" altLang="en-US" sz="1350"/>
          </a:p>
        </p:txBody>
      </p:sp>
    </p:spTree>
    <p:extLst>
      <p:ext uri="{BB962C8B-B14F-4D97-AF65-F5344CB8AC3E}">
        <p14:creationId xmlns:p14="http://schemas.microsoft.com/office/powerpoint/2010/main" val="3318987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C3D4C2D-58F7-4124-925E-FF37484F04B5}" type="slidenum">
              <a:rPr lang="en-US" altLang="en-US" sz="1400"/>
              <a:pPr>
                <a:spcBef>
                  <a:spcPct val="0"/>
                </a:spcBef>
                <a:buClrTx/>
                <a:buSzTx/>
                <a:buFontTx/>
                <a:buNone/>
              </a:pPr>
              <a:t>3</a:t>
            </a:fld>
            <a:endParaRPr lang="en-US" altLang="en-US" sz="1400"/>
          </a:p>
        </p:txBody>
      </p:sp>
      <p:sp>
        <p:nvSpPr>
          <p:cNvPr id="30723" name="WordArt 5"/>
          <p:cNvSpPr>
            <a:spLocks noChangeArrowheads="1" noChangeShapeType="1" noTextEdit="1"/>
          </p:cNvSpPr>
          <p:nvPr/>
        </p:nvSpPr>
        <p:spPr bwMode="auto">
          <a:xfrm>
            <a:off x="3124200" y="685800"/>
            <a:ext cx="4800600" cy="685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miter lim="800000"/>
                  <a:headEnd/>
                  <a:tailEnd/>
                </a:ln>
                <a:solidFill>
                  <a:srgbClr val="0066CC"/>
                </a:solidFill>
                <a:effectLst>
                  <a:outerShdw dist="35921" dir="2700000" algn="ctr" rotWithShape="0">
                    <a:srgbClr val="990000"/>
                  </a:outerShdw>
                </a:effectLst>
                <a:latin typeface="Impact" panose="020B0806030902050204" pitchFamily="34" charset="0"/>
              </a:rPr>
              <a:t>FPGAs Classifications</a:t>
            </a:r>
          </a:p>
        </p:txBody>
      </p:sp>
      <p:sp>
        <p:nvSpPr>
          <p:cNvPr id="30724" name="Line 6"/>
          <p:cNvSpPr>
            <a:spLocks noChangeShapeType="1"/>
          </p:cNvSpPr>
          <p:nvPr/>
        </p:nvSpPr>
        <p:spPr bwMode="auto">
          <a:xfrm flipH="1">
            <a:off x="2286000" y="2133600"/>
            <a:ext cx="3352800" cy="1752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25" name="Line 7"/>
          <p:cNvSpPr>
            <a:spLocks noChangeShapeType="1"/>
          </p:cNvSpPr>
          <p:nvPr/>
        </p:nvSpPr>
        <p:spPr bwMode="auto">
          <a:xfrm>
            <a:off x="5638800" y="2133600"/>
            <a:ext cx="0" cy="1828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26" name="Line 8"/>
          <p:cNvSpPr>
            <a:spLocks noChangeShapeType="1"/>
          </p:cNvSpPr>
          <p:nvPr/>
        </p:nvSpPr>
        <p:spPr bwMode="auto">
          <a:xfrm>
            <a:off x="5638800" y="2133600"/>
            <a:ext cx="3200400" cy="1676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27" name="Text Box 9"/>
          <p:cNvSpPr txBox="1">
            <a:spLocks noChangeArrowheads="1"/>
          </p:cNvSpPr>
          <p:nvPr/>
        </p:nvSpPr>
        <p:spPr bwMode="auto">
          <a:xfrm>
            <a:off x="1676400" y="3886201"/>
            <a:ext cx="2819400" cy="3143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t>Implementation Architecture</a:t>
            </a:r>
          </a:p>
        </p:txBody>
      </p:sp>
      <p:sp>
        <p:nvSpPr>
          <p:cNvPr id="30728" name="Text Box 11"/>
          <p:cNvSpPr txBox="1">
            <a:spLocks noChangeArrowheads="1"/>
          </p:cNvSpPr>
          <p:nvPr/>
        </p:nvSpPr>
        <p:spPr bwMode="auto">
          <a:xfrm>
            <a:off x="4572000" y="3886201"/>
            <a:ext cx="2819400" cy="3143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t>Logic Implementation </a:t>
            </a:r>
          </a:p>
        </p:txBody>
      </p:sp>
      <p:sp>
        <p:nvSpPr>
          <p:cNvPr id="30729" name="Text Box 12"/>
          <p:cNvSpPr txBox="1">
            <a:spLocks noChangeArrowheads="1"/>
          </p:cNvSpPr>
          <p:nvPr/>
        </p:nvSpPr>
        <p:spPr bwMode="auto">
          <a:xfrm>
            <a:off x="7467600" y="3886201"/>
            <a:ext cx="2819400" cy="3143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t>Interconnect Technology</a:t>
            </a:r>
          </a:p>
        </p:txBody>
      </p:sp>
      <p:sp>
        <p:nvSpPr>
          <p:cNvPr id="30730" name="Text Box 13"/>
          <p:cNvSpPr txBox="1">
            <a:spLocks noChangeArrowheads="1"/>
          </p:cNvSpPr>
          <p:nvPr/>
        </p:nvSpPr>
        <p:spPr bwMode="auto">
          <a:xfrm>
            <a:off x="1752600" y="4495800"/>
            <a:ext cx="1981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t>Symmetrical Array</a:t>
            </a:r>
          </a:p>
          <a:p>
            <a:pPr eaLnBrk="1" hangingPunct="1">
              <a:spcBef>
                <a:spcPct val="50000"/>
              </a:spcBef>
              <a:buClrTx/>
              <a:buSzTx/>
              <a:buFontTx/>
              <a:buNone/>
            </a:pPr>
            <a:r>
              <a:rPr lang="en-US" altLang="en-US" sz="1400"/>
              <a:t>Row based Array</a:t>
            </a:r>
          </a:p>
          <a:p>
            <a:pPr eaLnBrk="1" hangingPunct="1">
              <a:spcBef>
                <a:spcPct val="50000"/>
              </a:spcBef>
              <a:buClrTx/>
              <a:buSzTx/>
              <a:buFontTx/>
              <a:buNone/>
            </a:pPr>
            <a:r>
              <a:rPr lang="en-US" altLang="en-US" sz="1400"/>
              <a:t>Hierarchial PLD</a:t>
            </a:r>
          </a:p>
          <a:p>
            <a:pPr eaLnBrk="1" hangingPunct="1">
              <a:spcBef>
                <a:spcPct val="50000"/>
              </a:spcBef>
              <a:buClrTx/>
              <a:buSzTx/>
              <a:buFontTx/>
              <a:buNone/>
            </a:pPr>
            <a:r>
              <a:rPr lang="en-US" altLang="en-US" sz="1400"/>
              <a:t>Sea of Gates</a:t>
            </a:r>
          </a:p>
          <a:p>
            <a:pPr eaLnBrk="1" hangingPunct="1">
              <a:spcBef>
                <a:spcPct val="50000"/>
              </a:spcBef>
              <a:buClrTx/>
              <a:buSzTx/>
              <a:buFontTx/>
              <a:buNone/>
            </a:pPr>
            <a:endParaRPr lang="en-US" altLang="en-US" sz="1400"/>
          </a:p>
        </p:txBody>
      </p:sp>
      <p:sp>
        <p:nvSpPr>
          <p:cNvPr id="30731" name="Text Box 14"/>
          <p:cNvSpPr txBox="1">
            <a:spLocks noChangeArrowheads="1"/>
          </p:cNvSpPr>
          <p:nvPr/>
        </p:nvSpPr>
        <p:spPr bwMode="auto">
          <a:xfrm>
            <a:off x="4648200" y="4495800"/>
            <a:ext cx="1981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t>Look Up table</a:t>
            </a:r>
          </a:p>
          <a:p>
            <a:pPr eaLnBrk="1" hangingPunct="1">
              <a:spcBef>
                <a:spcPct val="50000"/>
              </a:spcBef>
              <a:buClrTx/>
              <a:buSzTx/>
              <a:buFontTx/>
              <a:buNone/>
            </a:pPr>
            <a:r>
              <a:rPr lang="en-US" altLang="en-US" sz="1400"/>
              <a:t>Multiplexer based</a:t>
            </a:r>
          </a:p>
          <a:p>
            <a:pPr eaLnBrk="1" hangingPunct="1">
              <a:spcBef>
                <a:spcPct val="50000"/>
              </a:spcBef>
              <a:buClrTx/>
              <a:buSzTx/>
              <a:buFontTx/>
              <a:buNone/>
            </a:pPr>
            <a:r>
              <a:rPr lang="en-US" altLang="en-US" sz="1400"/>
              <a:t>PLD Block</a:t>
            </a:r>
          </a:p>
          <a:p>
            <a:pPr eaLnBrk="1" hangingPunct="1">
              <a:spcBef>
                <a:spcPct val="50000"/>
              </a:spcBef>
              <a:buClrTx/>
              <a:buSzTx/>
              <a:buFontTx/>
              <a:buNone/>
            </a:pPr>
            <a:r>
              <a:rPr lang="en-US" altLang="en-US" sz="1400"/>
              <a:t>NAND Gates</a:t>
            </a:r>
          </a:p>
          <a:p>
            <a:pPr eaLnBrk="1" hangingPunct="1">
              <a:spcBef>
                <a:spcPct val="50000"/>
              </a:spcBef>
              <a:buClrTx/>
              <a:buSzTx/>
              <a:buFontTx/>
              <a:buNone/>
            </a:pPr>
            <a:endParaRPr lang="en-US" altLang="en-US" sz="1400"/>
          </a:p>
        </p:txBody>
      </p:sp>
      <p:sp>
        <p:nvSpPr>
          <p:cNvPr id="30732" name="Text Box 15"/>
          <p:cNvSpPr txBox="1">
            <a:spLocks noChangeArrowheads="1"/>
          </p:cNvSpPr>
          <p:nvPr/>
        </p:nvSpPr>
        <p:spPr bwMode="auto">
          <a:xfrm>
            <a:off x="7848600" y="4495801"/>
            <a:ext cx="20574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t>Static Ram</a:t>
            </a:r>
          </a:p>
          <a:p>
            <a:pPr eaLnBrk="1" hangingPunct="1">
              <a:spcBef>
                <a:spcPct val="50000"/>
              </a:spcBef>
              <a:buClrTx/>
              <a:buSzTx/>
              <a:buFontTx/>
              <a:buNone/>
            </a:pPr>
            <a:r>
              <a:rPr lang="en-US" altLang="en-US" sz="1400"/>
              <a:t>Antifuse</a:t>
            </a:r>
          </a:p>
          <a:p>
            <a:pPr eaLnBrk="1" hangingPunct="1">
              <a:spcBef>
                <a:spcPct val="50000"/>
              </a:spcBef>
              <a:buClrTx/>
              <a:buSzTx/>
              <a:buFontTx/>
              <a:buNone/>
            </a:pPr>
            <a:r>
              <a:rPr lang="en-US" altLang="en-US" sz="1400"/>
              <a:t>E/EPROM</a:t>
            </a:r>
          </a:p>
          <a:p>
            <a:pPr eaLnBrk="1" hangingPunct="1">
              <a:spcBef>
                <a:spcPct val="50000"/>
              </a:spcBef>
              <a:buClrTx/>
              <a:buSzTx/>
              <a:buFontTx/>
              <a:buNone/>
            </a:pPr>
            <a:endParaRPr lang="en-US" altLang="en-US" sz="1400"/>
          </a:p>
        </p:txBody>
      </p:sp>
      <p:sp>
        <p:nvSpPr>
          <p:cNvPr id="30733" name="Text Box 16"/>
          <p:cNvSpPr txBox="1">
            <a:spLocks noChangeArrowheads="1"/>
          </p:cNvSpPr>
          <p:nvPr/>
        </p:nvSpPr>
        <p:spPr bwMode="auto">
          <a:xfrm>
            <a:off x="4800600" y="1828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a:t>FPGA types</a:t>
            </a:r>
          </a:p>
        </p:txBody>
      </p:sp>
    </p:spTree>
    <p:extLst>
      <p:ext uri="{BB962C8B-B14F-4D97-AF65-F5344CB8AC3E}">
        <p14:creationId xmlns:p14="http://schemas.microsoft.com/office/powerpoint/2010/main" val="33402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924300" y="16573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099" name="Text Box 3"/>
          <p:cNvSpPr txBox="1">
            <a:spLocks noChangeArrowheads="1"/>
          </p:cNvSpPr>
          <p:nvPr/>
        </p:nvSpPr>
        <p:spPr bwMode="auto">
          <a:xfrm>
            <a:off x="4324350" y="971550"/>
            <a:ext cx="85632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i="1"/>
              <a:t>Symmetrical</a:t>
            </a:r>
          </a:p>
          <a:p>
            <a:r>
              <a:rPr lang="en-US" altLang="en-US" sz="1050" i="1"/>
              <a:t>Array</a:t>
            </a:r>
            <a:endParaRPr lang="en-US" altLang="en-US" sz="1050"/>
          </a:p>
        </p:txBody>
      </p:sp>
      <p:sp>
        <p:nvSpPr>
          <p:cNvPr id="4100" name="Rectangle 4"/>
          <p:cNvSpPr>
            <a:spLocks noChangeArrowheads="1"/>
          </p:cNvSpPr>
          <p:nvPr/>
        </p:nvSpPr>
        <p:spPr bwMode="auto">
          <a:xfrm>
            <a:off x="3924300" y="24003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01" name="Rectangle 5"/>
          <p:cNvSpPr>
            <a:spLocks noChangeArrowheads="1"/>
          </p:cNvSpPr>
          <p:nvPr/>
        </p:nvSpPr>
        <p:spPr bwMode="auto">
          <a:xfrm>
            <a:off x="4610100" y="24003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02" name="Rectangle 6"/>
          <p:cNvSpPr>
            <a:spLocks noChangeArrowheads="1"/>
          </p:cNvSpPr>
          <p:nvPr/>
        </p:nvSpPr>
        <p:spPr bwMode="auto">
          <a:xfrm>
            <a:off x="4610100" y="16573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03" name="Rectangle 7"/>
          <p:cNvSpPr>
            <a:spLocks noChangeArrowheads="1"/>
          </p:cNvSpPr>
          <p:nvPr/>
        </p:nvSpPr>
        <p:spPr bwMode="auto">
          <a:xfrm>
            <a:off x="3924300" y="2114550"/>
            <a:ext cx="1657350" cy="1714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04" name="Rectangle 8"/>
          <p:cNvSpPr>
            <a:spLocks noChangeArrowheads="1"/>
          </p:cNvSpPr>
          <p:nvPr/>
        </p:nvSpPr>
        <p:spPr bwMode="auto">
          <a:xfrm rot="16200000">
            <a:off x="3495675" y="2486025"/>
            <a:ext cx="1828800" cy="1714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05" name="Rectangle 9"/>
          <p:cNvSpPr>
            <a:spLocks noChangeArrowheads="1"/>
          </p:cNvSpPr>
          <p:nvPr/>
        </p:nvSpPr>
        <p:spPr bwMode="auto">
          <a:xfrm>
            <a:off x="5295900" y="24003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06" name="Rectangle 10"/>
          <p:cNvSpPr>
            <a:spLocks noChangeArrowheads="1"/>
          </p:cNvSpPr>
          <p:nvPr/>
        </p:nvSpPr>
        <p:spPr bwMode="auto">
          <a:xfrm>
            <a:off x="5295900" y="16573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07" name="Rectangle 11"/>
          <p:cNvSpPr>
            <a:spLocks noChangeArrowheads="1"/>
          </p:cNvSpPr>
          <p:nvPr/>
        </p:nvSpPr>
        <p:spPr bwMode="auto">
          <a:xfrm rot="16200000">
            <a:off x="4181475" y="2486025"/>
            <a:ext cx="1828800" cy="1714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08" name="Rectangle 12"/>
          <p:cNvSpPr>
            <a:spLocks noChangeArrowheads="1"/>
          </p:cNvSpPr>
          <p:nvPr/>
        </p:nvSpPr>
        <p:spPr bwMode="auto">
          <a:xfrm>
            <a:off x="3924300" y="31432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09" name="Rectangle 13"/>
          <p:cNvSpPr>
            <a:spLocks noChangeArrowheads="1"/>
          </p:cNvSpPr>
          <p:nvPr/>
        </p:nvSpPr>
        <p:spPr bwMode="auto">
          <a:xfrm>
            <a:off x="4610100" y="31432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10" name="Rectangle 14"/>
          <p:cNvSpPr>
            <a:spLocks noChangeArrowheads="1"/>
          </p:cNvSpPr>
          <p:nvPr/>
        </p:nvSpPr>
        <p:spPr bwMode="auto">
          <a:xfrm>
            <a:off x="3924300" y="2857500"/>
            <a:ext cx="1714500" cy="1714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11" name="Rectangle 15"/>
          <p:cNvSpPr>
            <a:spLocks noChangeArrowheads="1"/>
          </p:cNvSpPr>
          <p:nvPr/>
        </p:nvSpPr>
        <p:spPr bwMode="auto">
          <a:xfrm>
            <a:off x="5295900" y="31432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12" name="Text Box 16"/>
          <p:cNvSpPr txBox="1">
            <a:spLocks noChangeArrowheads="1"/>
          </p:cNvSpPr>
          <p:nvPr/>
        </p:nvSpPr>
        <p:spPr bwMode="auto">
          <a:xfrm>
            <a:off x="6781801" y="1028700"/>
            <a:ext cx="78258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i="1"/>
              <a:t>Row-based</a:t>
            </a:r>
            <a:endParaRPr lang="en-US" altLang="en-US" sz="1050"/>
          </a:p>
        </p:txBody>
      </p:sp>
      <p:sp>
        <p:nvSpPr>
          <p:cNvPr id="4113" name="Rectangle 17"/>
          <p:cNvSpPr>
            <a:spLocks noChangeArrowheads="1"/>
          </p:cNvSpPr>
          <p:nvPr/>
        </p:nvSpPr>
        <p:spPr bwMode="auto">
          <a:xfrm>
            <a:off x="6381750" y="16573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14" name="Rectangle 18"/>
          <p:cNvSpPr>
            <a:spLocks noChangeArrowheads="1"/>
          </p:cNvSpPr>
          <p:nvPr/>
        </p:nvSpPr>
        <p:spPr bwMode="auto">
          <a:xfrm>
            <a:off x="6381750" y="24003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15" name="Rectangle 19"/>
          <p:cNvSpPr>
            <a:spLocks noChangeArrowheads="1"/>
          </p:cNvSpPr>
          <p:nvPr/>
        </p:nvSpPr>
        <p:spPr bwMode="auto">
          <a:xfrm>
            <a:off x="7067550" y="24003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16" name="Rectangle 20"/>
          <p:cNvSpPr>
            <a:spLocks noChangeArrowheads="1"/>
          </p:cNvSpPr>
          <p:nvPr/>
        </p:nvSpPr>
        <p:spPr bwMode="auto">
          <a:xfrm>
            <a:off x="7067550" y="16573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17" name="Rectangle 21"/>
          <p:cNvSpPr>
            <a:spLocks noChangeArrowheads="1"/>
          </p:cNvSpPr>
          <p:nvPr/>
        </p:nvSpPr>
        <p:spPr bwMode="auto">
          <a:xfrm>
            <a:off x="6381750" y="2114550"/>
            <a:ext cx="1657350" cy="1714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18" name="Rectangle 22"/>
          <p:cNvSpPr>
            <a:spLocks noChangeArrowheads="1"/>
          </p:cNvSpPr>
          <p:nvPr/>
        </p:nvSpPr>
        <p:spPr bwMode="auto">
          <a:xfrm>
            <a:off x="7753350" y="24003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19" name="Rectangle 23"/>
          <p:cNvSpPr>
            <a:spLocks noChangeArrowheads="1"/>
          </p:cNvSpPr>
          <p:nvPr/>
        </p:nvSpPr>
        <p:spPr bwMode="auto">
          <a:xfrm>
            <a:off x="7753350" y="16573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20" name="Rectangle 24"/>
          <p:cNvSpPr>
            <a:spLocks noChangeArrowheads="1"/>
          </p:cNvSpPr>
          <p:nvPr/>
        </p:nvSpPr>
        <p:spPr bwMode="auto">
          <a:xfrm>
            <a:off x="6724650" y="16573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21" name="Rectangle 25"/>
          <p:cNvSpPr>
            <a:spLocks noChangeArrowheads="1"/>
          </p:cNvSpPr>
          <p:nvPr/>
        </p:nvSpPr>
        <p:spPr bwMode="auto">
          <a:xfrm>
            <a:off x="6724650" y="24003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22" name="Rectangle 26"/>
          <p:cNvSpPr>
            <a:spLocks noChangeArrowheads="1"/>
          </p:cNvSpPr>
          <p:nvPr/>
        </p:nvSpPr>
        <p:spPr bwMode="auto">
          <a:xfrm>
            <a:off x="6381750" y="2857500"/>
            <a:ext cx="1714500" cy="1714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23" name="Rectangle 27"/>
          <p:cNvSpPr>
            <a:spLocks noChangeArrowheads="1"/>
          </p:cNvSpPr>
          <p:nvPr/>
        </p:nvSpPr>
        <p:spPr bwMode="auto">
          <a:xfrm>
            <a:off x="7410450" y="24003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24" name="Rectangle 28"/>
          <p:cNvSpPr>
            <a:spLocks noChangeArrowheads="1"/>
          </p:cNvSpPr>
          <p:nvPr/>
        </p:nvSpPr>
        <p:spPr bwMode="auto">
          <a:xfrm>
            <a:off x="7410450" y="16573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25" name="Text Box 29"/>
          <p:cNvSpPr txBox="1">
            <a:spLocks noChangeArrowheads="1"/>
          </p:cNvSpPr>
          <p:nvPr/>
        </p:nvSpPr>
        <p:spPr bwMode="auto">
          <a:xfrm>
            <a:off x="3981450" y="3714750"/>
            <a:ext cx="88678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i="1"/>
              <a:t>Sea-of-Gates</a:t>
            </a:r>
          </a:p>
        </p:txBody>
      </p:sp>
      <p:sp>
        <p:nvSpPr>
          <p:cNvPr id="4126" name="Rectangle 30"/>
          <p:cNvSpPr>
            <a:spLocks noChangeArrowheads="1"/>
          </p:cNvSpPr>
          <p:nvPr/>
        </p:nvSpPr>
        <p:spPr bwMode="auto">
          <a:xfrm>
            <a:off x="6381750" y="31432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27" name="Rectangle 31"/>
          <p:cNvSpPr>
            <a:spLocks noChangeArrowheads="1"/>
          </p:cNvSpPr>
          <p:nvPr/>
        </p:nvSpPr>
        <p:spPr bwMode="auto">
          <a:xfrm>
            <a:off x="7067550" y="31432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28" name="Rectangle 32"/>
          <p:cNvSpPr>
            <a:spLocks noChangeArrowheads="1"/>
          </p:cNvSpPr>
          <p:nvPr/>
        </p:nvSpPr>
        <p:spPr bwMode="auto">
          <a:xfrm>
            <a:off x="7753350" y="31432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29" name="Rectangle 33"/>
          <p:cNvSpPr>
            <a:spLocks noChangeArrowheads="1"/>
          </p:cNvSpPr>
          <p:nvPr/>
        </p:nvSpPr>
        <p:spPr bwMode="auto">
          <a:xfrm>
            <a:off x="6724650" y="31432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30" name="Rectangle 34"/>
          <p:cNvSpPr>
            <a:spLocks noChangeArrowheads="1"/>
          </p:cNvSpPr>
          <p:nvPr/>
        </p:nvSpPr>
        <p:spPr bwMode="auto">
          <a:xfrm>
            <a:off x="7410450" y="31432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LB</a:t>
            </a:r>
          </a:p>
        </p:txBody>
      </p:sp>
      <p:sp>
        <p:nvSpPr>
          <p:cNvPr id="4131" name="Rectangle 35"/>
          <p:cNvSpPr>
            <a:spLocks noChangeArrowheads="1"/>
          </p:cNvSpPr>
          <p:nvPr/>
        </p:nvSpPr>
        <p:spPr bwMode="auto">
          <a:xfrm>
            <a:off x="3810000" y="40576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32" name="Rectangle 36"/>
          <p:cNvSpPr>
            <a:spLocks noChangeArrowheads="1"/>
          </p:cNvSpPr>
          <p:nvPr/>
        </p:nvSpPr>
        <p:spPr bwMode="auto">
          <a:xfrm>
            <a:off x="4495800" y="40576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33" name="Rectangle 37"/>
          <p:cNvSpPr>
            <a:spLocks noChangeArrowheads="1"/>
          </p:cNvSpPr>
          <p:nvPr/>
        </p:nvSpPr>
        <p:spPr bwMode="auto">
          <a:xfrm>
            <a:off x="5181600" y="40576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34" name="Rectangle 38"/>
          <p:cNvSpPr>
            <a:spLocks noChangeArrowheads="1"/>
          </p:cNvSpPr>
          <p:nvPr/>
        </p:nvSpPr>
        <p:spPr bwMode="auto">
          <a:xfrm>
            <a:off x="4152900" y="40576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35" name="Rectangle 39"/>
          <p:cNvSpPr>
            <a:spLocks noChangeArrowheads="1"/>
          </p:cNvSpPr>
          <p:nvPr/>
        </p:nvSpPr>
        <p:spPr bwMode="auto">
          <a:xfrm>
            <a:off x="4838700" y="40576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36" name="Rectangle 40"/>
          <p:cNvSpPr>
            <a:spLocks noChangeArrowheads="1"/>
          </p:cNvSpPr>
          <p:nvPr/>
        </p:nvSpPr>
        <p:spPr bwMode="auto">
          <a:xfrm>
            <a:off x="3810000" y="44577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37" name="Rectangle 41"/>
          <p:cNvSpPr>
            <a:spLocks noChangeArrowheads="1"/>
          </p:cNvSpPr>
          <p:nvPr/>
        </p:nvSpPr>
        <p:spPr bwMode="auto">
          <a:xfrm>
            <a:off x="4495800" y="44577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38" name="Rectangle 42"/>
          <p:cNvSpPr>
            <a:spLocks noChangeArrowheads="1"/>
          </p:cNvSpPr>
          <p:nvPr/>
        </p:nvSpPr>
        <p:spPr bwMode="auto">
          <a:xfrm>
            <a:off x="5181600" y="44577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39" name="Rectangle 43"/>
          <p:cNvSpPr>
            <a:spLocks noChangeArrowheads="1"/>
          </p:cNvSpPr>
          <p:nvPr/>
        </p:nvSpPr>
        <p:spPr bwMode="auto">
          <a:xfrm>
            <a:off x="4152900" y="44577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0" name="Rectangle 44"/>
          <p:cNvSpPr>
            <a:spLocks noChangeArrowheads="1"/>
          </p:cNvSpPr>
          <p:nvPr/>
        </p:nvSpPr>
        <p:spPr bwMode="auto">
          <a:xfrm>
            <a:off x="4838700" y="44577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1" name="Rectangle 45"/>
          <p:cNvSpPr>
            <a:spLocks noChangeArrowheads="1"/>
          </p:cNvSpPr>
          <p:nvPr/>
        </p:nvSpPr>
        <p:spPr bwMode="auto">
          <a:xfrm>
            <a:off x="3810000" y="48577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2" name="Rectangle 46"/>
          <p:cNvSpPr>
            <a:spLocks noChangeArrowheads="1"/>
          </p:cNvSpPr>
          <p:nvPr/>
        </p:nvSpPr>
        <p:spPr bwMode="auto">
          <a:xfrm>
            <a:off x="4495800" y="48577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3" name="Rectangle 47"/>
          <p:cNvSpPr>
            <a:spLocks noChangeArrowheads="1"/>
          </p:cNvSpPr>
          <p:nvPr/>
        </p:nvSpPr>
        <p:spPr bwMode="auto">
          <a:xfrm>
            <a:off x="5181600" y="48577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4" name="Rectangle 48"/>
          <p:cNvSpPr>
            <a:spLocks noChangeArrowheads="1"/>
          </p:cNvSpPr>
          <p:nvPr/>
        </p:nvSpPr>
        <p:spPr bwMode="auto">
          <a:xfrm>
            <a:off x="4152900" y="48577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5" name="Rectangle 49"/>
          <p:cNvSpPr>
            <a:spLocks noChangeArrowheads="1"/>
          </p:cNvSpPr>
          <p:nvPr/>
        </p:nvSpPr>
        <p:spPr bwMode="auto">
          <a:xfrm>
            <a:off x="4838700" y="485775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6" name="Rectangle 50"/>
          <p:cNvSpPr>
            <a:spLocks noChangeArrowheads="1"/>
          </p:cNvSpPr>
          <p:nvPr/>
        </p:nvSpPr>
        <p:spPr bwMode="auto">
          <a:xfrm>
            <a:off x="3810000" y="52578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7" name="Rectangle 51"/>
          <p:cNvSpPr>
            <a:spLocks noChangeArrowheads="1"/>
          </p:cNvSpPr>
          <p:nvPr/>
        </p:nvSpPr>
        <p:spPr bwMode="auto">
          <a:xfrm>
            <a:off x="4495800" y="52578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8" name="Rectangle 52"/>
          <p:cNvSpPr>
            <a:spLocks noChangeArrowheads="1"/>
          </p:cNvSpPr>
          <p:nvPr/>
        </p:nvSpPr>
        <p:spPr bwMode="auto">
          <a:xfrm>
            <a:off x="5181600" y="52578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49" name="Rectangle 53"/>
          <p:cNvSpPr>
            <a:spLocks noChangeArrowheads="1"/>
          </p:cNvSpPr>
          <p:nvPr/>
        </p:nvSpPr>
        <p:spPr bwMode="auto">
          <a:xfrm>
            <a:off x="4152900" y="52578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50" name="Rectangle 54"/>
          <p:cNvSpPr>
            <a:spLocks noChangeArrowheads="1"/>
          </p:cNvSpPr>
          <p:nvPr/>
        </p:nvSpPr>
        <p:spPr bwMode="auto">
          <a:xfrm>
            <a:off x="4838700" y="5257800"/>
            <a:ext cx="28575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51" name="Text Box 55"/>
          <p:cNvSpPr txBox="1">
            <a:spLocks noChangeArrowheads="1"/>
          </p:cNvSpPr>
          <p:nvPr/>
        </p:nvSpPr>
        <p:spPr bwMode="auto">
          <a:xfrm>
            <a:off x="6438900" y="3543300"/>
            <a:ext cx="134684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50"/>
          </a:p>
          <a:p>
            <a:r>
              <a:rPr lang="en-US" altLang="en-US" sz="1050" i="1"/>
              <a:t>Hierarchical (CPLD)</a:t>
            </a:r>
            <a:endParaRPr lang="en-US" altLang="en-US" sz="1050"/>
          </a:p>
        </p:txBody>
      </p:sp>
      <p:sp>
        <p:nvSpPr>
          <p:cNvPr id="4152" name="Rectangle 56"/>
          <p:cNvSpPr>
            <a:spLocks noChangeArrowheads="1"/>
          </p:cNvSpPr>
          <p:nvPr/>
        </p:nvSpPr>
        <p:spPr bwMode="auto">
          <a:xfrm>
            <a:off x="6153150" y="4114800"/>
            <a:ext cx="68580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PLA</a:t>
            </a:r>
          </a:p>
        </p:txBody>
      </p:sp>
      <p:sp>
        <p:nvSpPr>
          <p:cNvPr id="4153" name="Rectangle 57"/>
          <p:cNvSpPr>
            <a:spLocks noChangeArrowheads="1"/>
          </p:cNvSpPr>
          <p:nvPr/>
        </p:nvSpPr>
        <p:spPr bwMode="auto">
          <a:xfrm>
            <a:off x="6153150" y="4457700"/>
            <a:ext cx="68580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PLA</a:t>
            </a:r>
          </a:p>
        </p:txBody>
      </p:sp>
      <p:sp>
        <p:nvSpPr>
          <p:cNvPr id="4154" name="Rectangle 58"/>
          <p:cNvSpPr>
            <a:spLocks noChangeArrowheads="1"/>
          </p:cNvSpPr>
          <p:nvPr/>
        </p:nvSpPr>
        <p:spPr bwMode="auto">
          <a:xfrm>
            <a:off x="6153150" y="5143500"/>
            <a:ext cx="68580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PLA</a:t>
            </a:r>
          </a:p>
        </p:txBody>
      </p:sp>
      <p:sp>
        <p:nvSpPr>
          <p:cNvPr id="4155" name="Rectangle 59"/>
          <p:cNvSpPr>
            <a:spLocks noChangeArrowheads="1"/>
          </p:cNvSpPr>
          <p:nvPr/>
        </p:nvSpPr>
        <p:spPr bwMode="auto">
          <a:xfrm>
            <a:off x="6153150" y="4800600"/>
            <a:ext cx="68580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PLA</a:t>
            </a:r>
          </a:p>
        </p:txBody>
      </p:sp>
      <p:sp>
        <p:nvSpPr>
          <p:cNvPr id="4156" name="Rectangle 60"/>
          <p:cNvSpPr>
            <a:spLocks noChangeArrowheads="1"/>
          </p:cNvSpPr>
          <p:nvPr/>
        </p:nvSpPr>
        <p:spPr bwMode="auto">
          <a:xfrm>
            <a:off x="7581900" y="4114800"/>
            <a:ext cx="68580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PLA</a:t>
            </a:r>
          </a:p>
        </p:txBody>
      </p:sp>
      <p:sp>
        <p:nvSpPr>
          <p:cNvPr id="4157" name="Rectangle 61"/>
          <p:cNvSpPr>
            <a:spLocks noChangeArrowheads="1"/>
          </p:cNvSpPr>
          <p:nvPr/>
        </p:nvSpPr>
        <p:spPr bwMode="auto">
          <a:xfrm>
            <a:off x="7581900" y="4457700"/>
            <a:ext cx="68580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PLA</a:t>
            </a:r>
          </a:p>
        </p:txBody>
      </p:sp>
      <p:sp>
        <p:nvSpPr>
          <p:cNvPr id="4158" name="Rectangle 62"/>
          <p:cNvSpPr>
            <a:spLocks noChangeArrowheads="1"/>
          </p:cNvSpPr>
          <p:nvPr/>
        </p:nvSpPr>
        <p:spPr bwMode="auto">
          <a:xfrm>
            <a:off x="7581900" y="5143500"/>
            <a:ext cx="68580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PLA</a:t>
            </a:r>
          </a:p>
        </p:txBody>
      </p:sp>
      <p:sp>
        <p:nvSpPr>
          <p:cNvPr id="4159" name="Rectangle 63"/>
          <p:cNvSpPr>
            <a:spLocks noChangeArrowheads="1"/>
          </p:cNvSpPr>
          <p:nvPr/>
        </p:nvSpPr>
        <p:spPr bwMode="auto">
          <a:xfrm>
            <a:off x="7581900" y="4800600"/>
            <a:ext cx="685800"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PLA</a:t>
            </a:r>
          </a:p>
        </p:txBody>
      </p:sp>
      <p:sp>
        <p:nvSpPr>
          <p:cNvPr id="4160" name="Rectangle 64"/>
          <p:cNvSpPr>
            <a:spLocks noChangeArrowheads="1"/>
          </p:cNvSpPr>
          <p:nvPr/>
        </p:nvSpPr>
        <p:spPr bwMode="auto">
          <a:xfrm>
            <a:off x="7067550" y="4114800"/>
            <a:ext cx="342900" cy="1371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161" name="Line 65"/>
          <p:cNvSpPr>
            <a:spLocks noChangeShapeType="1"/>
          </p:cNvSpPr>
          <p:nvPr/>
        </p:nvSpPr>
        <p:spPr bwMode="auto">
          <a:xfrm>
            <a:off x="6838950" y="42862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2" name="Line 66"/>
          <p:cNvSpPr>
            <a:spLocks noChangeShapeType="1"/>
          </p:cNvSpPr>
          <p:nvPr/>
        </p:nvSpPr>
        <p:spPr bwMode="auto">
          <a:xfrm>
            <a:off x="6838950" y="41719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3" name="Line 67"/>
          <p:cNvSpPr>
            <a:spLocks noChangeShapeType="1"/>
          </p:cNvSpPr>
          <p:nvPr/>
        </p:nvSpPr>
        <p:spPr bwMode="auto">
          <a:xfrm>
            <a:off x="6838950" y="44005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4" name="Line 68"/>
          <p:cNvSpPr>
            <a:spLocks noChangeShapeType="1"/>
          </p:cNvSpPr>
          <p:nvPr/>
        </p:nvSpPr>
        <p:spPr bwMode="auto">
          <a:xfrm>
            <a:off x="6838950" y="46291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5" name="Line 69"/>
          <p:cNvSpPr>
            <a:spLocks noChangeShapeType="1"/>
          </p:cNvSpPr>
          <p:nvPr/>
        </p:nvSpPr>
        <p:spPr bwMode="auto">
          <a:xfrm>
            <a:off x="6838950" y="45148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6" name="Line 70"/>
          <p:cNvSpPr>
            <a:spLocks noChangeShapeType="1"/>
          </p:cNvSpPr>
          <p:nvPr/>
        </p:nvSpPr>
        <p:spPr bwMode="auto">
          <a:xfrm>
            <a:off x="6838950" y="47434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7" name="Line 71"/>
          <p:cNvSpPr>
            <a:spLocks noChangeShapeType="1"/>
          </p:cNvSpPr>
          <p:nvPr/>
        </p:nvSpPr>
        <p:spPr bwMode="auto">
          <a:xfrm>
            <a:off x="6838950" y="49720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8" name="Line 72"/>
          <p:cNvSpPr>
            <a:spLocks noChangeShapeType="1"/>
          </p:cNvSpPr>
          <p:nvPr/>
        </p:nvSpPr>
        <p:spPr bwMode="auto">
          <a:xfrm>
            <a:off x="6838950" y="48577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9" name="Line 73"/>
          <p:cNvSpPr>
            <a:spLocks noChangeShapeType="1"/>
          </p:cNvSpPr>
          <p:nvPr/>
        </p:nvSpPr>
        <p:spPr bwMode="auto">
          <a:xfrm>
            <a:off x="6838950" y="50863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0" name="Line 74"/>
          <p:cNvSpPr>
            <a:spLocks noChangeShapeType="1"/>
          </p:cNvSpPr>
          <p:nvPr/>
        </p:nvSpPr>
        <p:spPr bwMode="auto">
          <a:xfrm>
            <a:off x="6838950" y="53149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1" name="Line 75"/>
          <p:cNvSpPr>
            <a:spLocks noChangeShapeType="1"/>
          </p:cNvSpPr>
          <p:nvPr/>
        </p:nvSpPr>
        <p:spPr bwMode="auto">
          <a:xfrm>
            <a:off x="6838950" y="52006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2" name="Line 76"/>
          <p:cNvSpPr>
            <a:spLocks noChangeShapeType="1"/>
          </p:cNvSpPr>
          <p:nvPr/>
        </p:nvSpPr>
        <p:spPr bwMode="auto">
          <a:xfrm>
            <a:off x="6838950" y="542925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3" name="Text Box 77"/>
          <p:cNvSpPr txBox="1">
            <a:spLocks noChangeArrowheads="1"/>
          </p:cNvSpPr>
          <p:nvPr/>
        </p:nvSpPr>
        <p:spPr bwMode="auto">
          <a:xfrm>
            <a:off x="4026694" y="351235"/>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50" i="1"/>
          </a:p>
        </p:txBody>
      </p:sp>
      <p:sp>
        <p:nvSpPr>
          <p:cNvPr id="4174" name="Rectangle 78"/>
          <p:cNvSpPr>
            <a:spLocks noGrp="1" noChangeArrowheads="1"/>
          </p:cNvSpPr>
          <p:nvPr>
            <p:ph type="title" idx="4294967295"/>
          </p:nvPr>
        </p:nvSpPr>
        <p:spPr>
          <a:xfrm>
            <a:off x="3524250" y="0"/>
            <a:ext cx="4371975" cy="1143000"/>
          </a:xfrm>
        </p:spPr>
        <p:txBody>
          <a:bodyPr/>
          <a:lstStyle/>
          <a:p>
            <a:pPr eaLnBrk="1" hangingPunct="1"/>
            <a:r>
              <a:rPr lang="et-EE" altLang="en-US" sz="1200" b="1"/>
              <a:t>Architecture of </a:t>
            </a:r>
            <a:r>
              <a:rPr lang="en-US" altLang="en-US" sz="1200" b="1"/>
              <a:t>FPGA-</a:t>
            </a:r>
            <a:r>
              <a:rPr lang="et-EE" altLang="en-US" sz="1200" b="1"/>
              <a:t>s</a:t>
            </a:r>
            <a:endParaRPr lang="en-GB" altLang="en-US" sz="1200" b="1"/>
          </a:p>
        </p:txBody>
      </p:sp>
    </p:spTree>
    <p:extLst>
      <p:ext uri="{BB962C8B-B14F-4D97-AF65-F5344CB8AC3E}">
        <p14:creationId xmlns:p14="http://schemas.microsoft.com/office/powerpoint/2010/main" val="1356262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52950" y="1200150"/>
            <a:ext cx="6858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LUT</a:t>
            </a:r>
          </a:p>
        </p:txBody>
      </p:sp>
      <p:sp>
        <p:nvSpPr>
          <p:cNvPr id="6147" name="Rectangle 3"/>
          <p:cNvSpPr>
            <a:spLocks noChangeArrowheads="1"/>
          </p:cNvSpPr>
          <p:nvPr/>
        </p:nvSpPr>
        <p:spPr bwMode="auto">
          <a:xfrm>
            <a:off x="4552950" y="3314700"/>
            <a:ext cx="6858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LUT</a:t>
            </a:r>
          </a:p>
        </p:txBody>
      </p:sp>
      <p:sp>
        <p:nvSpPr>
          <p:cNvPr id="6148" name="Rectangle 4"/>
          <p:cNvSpPr>
            <a:spLocks noChangeArrowheads="1"/>
          </p:cNvSpPr>
          <p:nvPr/>
        </p:nvSpPr>
        <p:spPr bwMode="auto">
          <a:xfrm>
            <a:off x="7124700" y="1714500"/>
            <a:ext cx="457200" cy="742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6149" name="Text Box 5"/>
          <p:cNvSpPr txBox="1">
            <a:spLocks noChangeArrowheads="1"/>
          </p:cNvSpPr>
          <p:nvPr/>
        </p:nvSpPr>
        <p:spPr bwMode="auto">
          <a:xfrm>
            <a:off x="7239000" y="2286000"/>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S</a:t>
            </a:r>
          </a:p>
        </p:txBody>
      </p:sp>
      <p:sp>
        <p:nvSpPr>
          <p:cNvPr id="6150" name="Text Box 6"/>
          <p:cNvSpPr txBox="1">
            <a:spLocks noChangeArrowheads="1"/>
          </p:cNvSpPr>
          <p:nvPr/>
        </p:nvSpPr>
        <p:spPr bwMode="auto">
          <a:xfrm>
            <a:off x="7124700" y="1943100"/>
            <a:ext cx="5068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MUX</a:t>
            </a:r>
          </a:p>
        </p:txBody>
      </p:sp>
      <p:sp>
        <p:nvSpPr>
          <p:cNvPr id="6151" name="Text Box 7"/>
          <p:cNvSpPr txBox="1">
            <a:spLocks noChangeArrowheads="1"/>
          </p:cNvSpPr>
          <p:nvPr/>
        </p:nvSpPr>
        <p:spPr bwMode="auto">
          <a:xfrm>
            <a:off x="7067550" y="17145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0</a:t>
            </a:r>
          </a:p>
        </p:txBody>
      </p:sp>
      <p:sp>
        <p:nvSpPr>
          <p:cNvPr id="6152" name="Text Box 8"/>
          <p:cNvSpPr txBox="1">
            <a:spLocks noChangeArrowheads="1"/>
          </p:cNvSpPr>
          <p:nvPr/>
        </p:nvSpPr>
        <p:spPr bwMode="auto">
          <a:xfrm>
            <a:off x="7067550" y="21717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1</a:t>
            </a:r>
          </a:p>
        </p:txBody>
      </p:sp>
      <p:sp>
        <p:nvSpPr>
          <p:cNvPr id="6153" name="Rectangle 9"/>
          <p:cNvSpPr>
            <a:spLocks noChangeArrowheads="1"/>
          </p:cNvSpPr>
          <p:nvPr/>
        </p:nvSpPr>
        <p:spPr bwMode="auto">
          <a:xfrm>
            <a:off x="7181850" y="3771900"/>
            <a:ext cx="457200" cy="742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6154" name="Text Box 10"/>
          <p:cNvSpPr txBox="1">
            <a:spLocks noChangeArrowheads="1"/>
          </p:cNvSpPr>
          <p:nvPr/>
        </p:nvSpPr>
        <p:spPr bwMode="auto">
          <a:xfrm>
            <a:off x="7296150" y="4343400"/>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S</a:t>
            </a:r>
          </a:p>
        </p:txBody>
      </p:sp>
      <p:sp>
        <p:nvSpPr>
          <p:cNvPr id="6155" name="Text Box 11"/>
          <p:cNvSpPr txBox="1">
            <a:spLocks noChangeArrowheads="1"/>
          </p:cNvSpPr>
          <p:nvPr/>
        </p:nvSpPr>
        <p:spPr bwMode="auto">
          <a:xfrm>
            <a:off x="7181850" y="4000500"/>
            <a:ext cx="5068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MUX</a:t>
            </a:r>
          </a:p>
        </p:txBody>
      </p:sp>
      <p:sp>
        <p:nvSpPr>
          <p:cNvPr id="6156" name="Text Box 12"/>
          <p:cNvSpPr txBox="1">
            <a:spLocks noChangeArrowheads="1"/>
          </p:cNvSpPr>
          <p:nvPr/>
        </p:nvSpPr>
        <p:spPr bwMode="auto">
          <a:xfrm>
            <a:off x="7124700" y="37719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0</a:t>
            </a:r>
          </a:p>
        </p:txBody>
      </p:sp>
      <p:sp>
        <p:nvSpPr>
          <p:cNvPr id="6157" name="Text Box 13"/>
          <p:cNvSpPr txBox="1">
            <a:spLocks noChangeArrowheads="1"/>
          </p:cNvSpPr>
          <p:nvPr/>
        </p:nvSpPr>
        <p:spPr bwMode="auto">
          <a:xfrm>
            <a:off x="7124700" y="42291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1</a:t>
            </a:r>
          </a:p>
        </p:txBody>
      </p:sp>
      <p:sp>
        <p:nvSpPr>
          <p:cNvPr id="6158" name="Rectangle 14"/>
          <p:cNvSpPr>
            <a:spLocks noChangeArrowheads="1"/>
          </p:cNvSpPr>
          <p:nvPr/>
        </p:nvSpPr>
        <p:spPr bwMode="auto">
          <a:xfrm>
            <a:off x="5924550" y="194310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6159" name="Text Box 15"/>
          <p:cNvSpPr txBox="1">
            <a:spLocks noChangeArrowheads="1"/>
          </p:cNvSpPr>
          <p:nvPr/>
        </p:nvSpPr>
        <p:spPr bwMode="auto">
          <a:xfrm>
            <a:off x="5981700" y="1943100"/>
            <a:ext cx="27443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T</a:t>
            </a:r>
          </a:p>
        </p:txBody>
      </p:sp>
      <p:sp>
        <p:nvSpPr>
          <p:cNvPr id="6160" name="Rectangle 16"/>
          <p:cNvSpPr>
            <a:spLocks noChangeArrowheads="1"/>
          </p:cNvSpPr>
          <p:nvPr/>
        </p:nvSpPr>
        <p:spPr bwMode="auto">
          <a:xfrm>
            <a:off x="5981700" y="400050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6161" name="Text Box 17"/>
          <p:cNvSpPr txBox="1">
            <a:spLocks noChangeArrowheads="1"/>
          </p:cNvSpPr>
          <p:nvPr/>
        </p:nvSpPr>
        <p:spPr bwMode="auto">
          <a:xfrm>
            <a:off x="6038850" y="4000500"/>
            <a:ext cx="27443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T</a:t>
            </a:r>
          </a:p>
        </p:txBody>
      </p:sp>
      <p:sp>
        <p:nvSpPr>
          <p:cNvPr id="6162" name="Line 18"/>
          <p:cNvSpPr>
            <a:spLocks noChangeShapeType="1"/>
          </p:cNvSpPr>
          <p:nvPr/>
        </p:nvSpPr>
        <p:spPr bwMode="auto">
          <a:xfrm>
            <a:off x="5238750" y="4343400"/>
            <a:ext cx="742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63" name="Line 19"/>
          <p:cNvSpPr>
            <a:spLocks noChangeShapeType="1"/>
          </p:cNvSpPr>
          <p:nvPr/>
        </p:nvSpPr>
        <p:spPr bwMode="auto">
          <a:xfrm>
            <a:off x="6324600" y="4343400"/>
            <a:ext cx="857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64" name="Line 20"/>
          <p:cNvSpPr>
            <a:spLocks noChangeShapeType="1"/>
          </p:cNvSpPr>
          <p:nvPr/>
        </p:nvSpPr>
        <p:spPr bwMode="auto">
          <a:xfrm>
            <a:off x="5753100" y="3886200"/>
            <a:ext cx="1428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65" name="Line 21"/>
          <p:cNvSpPr>
            <a:spLocks noChangeShapeType="1"/>
          </p:cNvSpPr>
          <p:nvPr/>
        </p:nvSpPr>
        <p:spPr bwMode="auto">
          <a:xfrm>
            <a:off x="5753100" y="3886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66" name="Line 22"/>
          <p:cNvSpPr>
            <a:spLocks noChangeShapeType="1"/>
          </p:cNvSpPr>
          <p:nvPr/>
        </p:nvSpPr>
        <p:spPr bwMode="auto">
          <a:xfrm>
            <a:off x="6267450" y="2286000"/>
            <a:ext cx="857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67" name="Line 23"/>
          <p:cNvSpPr>
            <a:spLocks noChangeShapeType="1"/>
          </p:cNvSpPr>
          <p:nvPr/>
        </p:nvSpPr>
        <p:spPr bwMode="auto">
          <a:xfrm>
            <a:off x="5238750" y="222885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68" name="Line 24"/>
          <p:cNvSpPr>
            <a:spLocks noChangeShapeType="1"/>
          </p:cNvSpPr>
          <p:nvPr/>
        </p:nvSpPr>
        <p:spPr bwMode="auto">
          <a:xfrm>
            <a:off x="5695950" y="1828800"/>
            <a:ext cx="1428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69" name="Line 25"/>
          <p:cNvSpPr>
            <a:spLocks noChangeShapeType="1"/>
          </p:cNvSpPr>
          <p:nvPr/>
        </p:nvSpPr>
        <p:spPr bwMode="auto">
          <a:xfrm>
            <a:off x="5695950" y="1828800"/>
            <a:ext cx="0" cy="40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0" name="Line 26"/>
          <p:cNvSpPr>
            <a:spLocks noChangeShapeType="1"/>
          </p:cNvSpPr>
          <p:nvPr/>
        </p:nvSpPr>
        <p:spPr bwMode="auto">
          <a:xfrm>
            <a:off x="4038600" y="1885950"/>
            <a:ext cx="514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1" name="Line 27"/>
          <p:cNvSpPr>
            <a:spLocks noChangeShapeType="1"/>
          </p:cNvSpPr>
          <p:nvPr/>
        </p:nvSpPr>
        <p:spPr bwMode="auto">
          <a:xfrm>
            <a:off x="4152900" y="2000250"/>
            <a:ext cx="400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2" name="Line 28"/>
          <p:cNvSpPr>
            <a:spLocks noChangeShapeType="1"/>
          </p:cNvSpPr>
          <p:nvPr/>
        </p:nvSpPr>
        <p:spPr bwMode="auto">
          <a:xfrm>
            <a:off x="4267200" y="2114550"/>
            <a:ext cx="285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3" name="Line 29"/>
          <p:cNvSpPr>
            <a:spLocks noChangeShapeType="1"/>
          </p:cNvSpPr>
          <p:nvPr/>
        </p:nvSpPr>
        <p:spPr bwMode="auto">
          <a:xfrm>
            <a:off x="4381500" y="2228850"/>
            <a:ext cx="171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4" name="Line 30"/>
          <p:cNvSpPr>
            <a:spLocks noChangeShapeType="1"/>
          </p:cNvSpPr>
          <p:nvPr/>
        </p:nvSpPr>
        <p:spPr bwMode="auto">
          <a:xfrm>
            <a:off x="3924300" y="4057650"/>
            <a:ext cx="628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5" name="Line 31"/>
          <p:cNvSpPr>
            <a:spLocks noChangeShapeType="1"/>
          </p:cNvSpPr>
          <p:nvPr/>
        </p:nvSpPr>
        <p:spPr bwMode="auto">
          <a:xfrm>
            <a:off x="3924300" y="4171950"/>
            <a:ext cx="628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6" name="Line 32"/>
          <p:cNvSpPr>
            <a:spLocks noChangeShapeType="1"/>
          </p:cNvSpPr>
          <p:nvPr/>
        </p:nvSpPr>
        <p:spPr bwMode="auto">
          <a:xfrm>
            <a:off x="3924300" y="4286250"/>
            <a:ext cx="628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7" name="Line 33"/>
          <p:cNvSpPr>
            <a:spLocks noChangeShapeType="1"/>
          </p:cNvSpPr>
          <p:nvPr/>
        </p:nvSpPr>
        <p:spPr bwMode="auto">
          <a:xfrm>
            <a:off x="3924300" y="4400550"/>
            <a:ext cx="628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8" name="Line 34"/>
          <p:cNvSpPr>
            <a:spLocks noChangeShapeType="1"/>
          </p:cNvSpPr>
          <p:nvPr/>
        </p:nvSpPr>
        <p:spPr bwMode="auto">
          <a:xfrm>
            <a:off x="7581900" y="2057400"/>
            <a:ext cx="514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79" name="Line 35"/>
          <p:cNvSpPr>
            <a:spLocks noChangeShapeType="1"/>
          </p:cNvSpPr>
          <p:nvPr/>
        </p:nvSpPr>
        <p:spPr bwMode="auto">
          <a:xfrm>
            <a:off x="7639050" y="4114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80" name="Line 36"/>
          <p:cNvSpPr>
            <a:spLocks noChangeShapeType="1"/>
          </p:cNvSpPr>
          <p:nvPr/>
        </p:nvSpPr>
        <p:spPr bwMode="auto">
          <a:xfrm>
            <a:off x="4038600" y="1885950"/>
            <a:ext cx="0" cy="2171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81" name="Line 37"/>
          <p:cNvSpPr>
            <a:spLocks noChangeShapeType="1"/>
          </p:cNvSpPr>
          <p:nvPr/>
        </p:nvSpPr>
        <p:spPr bwMode="auto">
          <a:xfrm>
            <a:off x="4152900" y="2000250"/>
            <a:ext cx="0" cy="2171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82" name="Line 38"/>
          <p:cNvSpPr>
            <a:spLocks noChangeShapeType="1"/>
          </p:cNvSpPr>
          <p:nvPr/>
        </p:nvSpPr>
        <p:spPr bwMode="auto">
          <a:xfrm>
            <a:off x="4267200" y="2114550"/>
            <a:ext cx="0" cy="2171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83" name="Line 39"/>
          <p:cNvSpPr>
            <a:spLocks noChangeShapeType="1"/>
          </p:cNvSpPr>
          <p:nvPr/>
        </p:nvSpPr>
        <p:spPr bwMode="auto">
          <a:xfrm>
            <a:off x="4381500" y="2228850"/>
            <a:ext cx="0" cy="2171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84" name="Text Box 40"/>
          <p:cNvSpPr txBox="1">
            <a:spLocks noChangeArrowheads="1"/>
          </p:cNvSpPr>
          <p:nvPr/>
        </p:nvSpPr>
        <p:spPr bwMode="auto">
          <a:xfrm>
            <a:off x="3855244" y="122635"/>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50" b="1"/>
          </a:p>
        </p:txBody>
      </p:sp>
      <p:sp>
        <p:nvSpPr>
          <p:cNvPr id="6185" name="Rectangle 41"/>
          <p:cNvSpPr>
            <a:spLocks noGrp="1" noChangeArrowheads="1"/>
          </p:cNvSpPr>
          <p:nvPr>
            <p:ph type="title" idx="4294967295"/>
          </p:nvPr>
        </p:nvSpPr>
        <p:spPr>
          <a:xfrm>
            <a:off x="3752850" y="0"/>
            <a:ext cx="4371975" cy="1143000"/>
          </a:xfrm>
        </p:spPr>
        <p:txBody>
          <a:bodyPr/>
          <a:lstStyle/>
          <a:p>
            <a:pPr eaLnBrk="1" hangingPunct="1"/>
            <a:r>
              <a:rPr lang="et-EE" altLang="en-US" sz="1200" b="1"/>
              <a:t>Logical block based on LUT-s</a:t>
            </a:r>
            <a:endParaRPr lang="en-GB" altLang="en-US" sz="1200" b="1"/>
          </a:p>
        </p:txBody>
      </p:sp>
    </p:spTree>
    <p:extLst>
      <p:ext uri="{BB962C8B-B14F-4D97-AF65-F5344CB8AC3E}">
        <p14:creationId xmlns:p14="http://schemas.microsoft.com/office/powerpoint/2010/main" val="3596178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324351" y="228600"/>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50"/>
          </a:p>
        </p:txBody>
      </p:sp>
      <p:sp>
        <p:nvSpPr>
          <p:cNvPr id="7171" name="Rectangle 3"/>
          <p:cNvSpPr>
            <a:spLocks noChangeArrowheads="1"/>
          </p:cNvSpPr>
          <p:nvPr/>
        </p:nvSpPr>
        <p:spPr bwMode="auto">
          <a:xfrm>
            <a:off x="6496050" y="38862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7172" name="Text Box 4"/>
          <p:cNvSpPr txBox="1">
            <a:spLocks noChangeArrowheads="1"/>
          </p:cNvSpPr>
          <p:nvPr/>
        </p:nvSpPr>
        <p:spPr bwMode="auto">
          <a:xfrm>
            <a:off x="6724650" y="4343400"/>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S</a:t>
            </a:r>
          </a:p>
        </p:txBody>
      </p:sp>
      <p:sp>
        <p:nvSpPr>
          <p:cNvPr id="7173" name="Text Box 5"/>
          <p:cNvSpPr txBox="1">
            <a:spLocks noChangeArrowheads="1"/>
          </p:cNvSpPr>
          <p:nvPr/>
        </p:nvSpPr>
        <p:spPr bwMode="auto">
          <a:xfrm>
            <a:off x="6496050" y="394335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0</a:t>
            </a:r>
          </a:p>
        </p:txBody>
      </p:sp>
      <p:sp>
        <p:nvSpPr>
          <p:cNvPr id="7174" name="Text Box 6"/>
          <p:cNvSpPr txBox="1">
            <a:spLocks noChangeArrowheads="1"/>
          </p:cNvSpPr>
          <p:nvPr/>
        </p:nvSpPr>
        <p:spPr bwMode="auto">
          <a:xfrm>
            <a:off x="6496050" y="42291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1</a:t>
            </a:r>
          </a:p>
        </p:txBody>
      </p:sp>
      <p:sp>
        <p:nvSpPr>
          <p:cNvPr id="7175" name="Text Box 7"/>
          <p:cNvSpPr txBox="1">
            <a:spLocks noChangeArrowheads="1"/>
          </p:cNvSpPr>
          <p:nvPr/>
        </p:nvSpPr>
        <p:spPr bwMode="auto">
          <a:xfrm>
            <a:off x="6724650" y="3886200"/>
            <a:ext cx="5068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MUX</a:t>
            </a:r>
          </a:p>
        </p:txBody>
      </p:sp>
      <p:sp>
        <p:nvSpPr>
          <p:cNvPr id="7176" name="Rectangle 8"/>
          <p:cNvSpPr>
            <a:spLocks noChangeArrowheads="1"/>
          </p:cNvSpPr>
          <p:nvPr/>
        </p:nvSpPr>
        <p:spPr bwMode="auto">
          <a:xfrm>
            <a:off x="4838700" y="337185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7177" name="Text Box 9"/>
          <p:cNvSpPr txBox="1">
            <a:spLocks noChangeArrowheads="1"/>
          </p:cNvSpPr>
          <p:nvPr/>
        </p:nvSpPr>
        <p:spPr bwMode="auto">
          <a:xfrm>
            <a:off x="5067300" y="3829050"/>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S</a:t>
            </a:r>
          </a:p>
        </p:txBody>
      </p:sp>
      <p:sp>
        <p:nvSpPr>
          <p:cNvPr id="7178" name="Text Box 10"/>
          <p:cNvSpPr txBox="1">
            <a:spLocks noChangeArrowheads="1"/>
          </p:cNvSpPr>
          <p:nvPr/>
        </p:nvSpPr>
        <p:spPr bwMode="auto">
          <a:xfrm>
            <a:off x="4838700" y="34290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0</a:t>
            </a:r>
          </a:p>
        </p:txBody>
      </p:sp>
      <p:sp>
        <p:nvSpPr>
          <p:cNvPr id="7179" name="Text Box 11"/>
          <p:cNvSpPr txBox="1">
            <a:spLocks noChangeArrowheads="1"/>
          </p:cNvSpPr>
          <p:nvPr/>
        </p:nvSpPr>
        <p:spPr bwMode="auto">
          <a:xfrm>
            <a:off x="4838700" y="371475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1</a:t>
            </a:r>
          </a:p>
        </p:txBody>
      </p:sp>
      <p:sp>
        <p:nvSpPr>
          <p:cNvPr id="7180" name="Text Box 12"/>
          <p:cNvSpPr txBox="1">
            <a:spLocks noChangeArrowheads="1"/>
          </p:cNvSpPr>
          <p:nvPr/>
        </p:nvSpPr>
        <p:spPr bwMode="auto">
          <a:xfrm>
            <a:off x="5067300" y="3371850"/>
            <a:ext cx="5068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MUX</a:t>
            </a:r>
          </a:p>
        </p:txBody>
      </p:sp>
      <p:sp>
        <p:nvSpPr>
          <p:cNvPr id="7181" name="Rectangle 13"/>
          <p:cNvSpPr>
            <a:spLocks noChangeArrowheads="1"/>
          </p:cNvSpPr>
          <p:nvPr/>
        </p:nvSpPr>
        <p:spPr bwMode="auto">
          <a:xfrm>
            <a:off x="4838700" y="451485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7182" name="Text Box 14"/>
          <p:cNvSpPr txBox="1">
            <a:spLocks noChangeArrowheads="1"/>
          </p:cNvSpPr>
          <p:nvPr/>
        </p:nvSpPr>
        <p:spPr bwMode="auto">
          <a:xfrm>
            <a:off x="5067300" y="4972050"/>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S</a:t>
            </a:r>
          </a:p>
        </p:txBody>
      </p:sp>
      <p:sp>
        <p:nvSpPr>
          <p:cNvPr id="7183" name="Text Box 15"/>
          <p:cNvSpPr txBox="1">
            <a:spLocks noChangeArrowheads="1"/>
          </p:cNvSpPr>
          <p:nvPr/>
        </p:nvSpPr>
        <p:spPr bwMode="auto">
          <a:xfrm>
            <a:off x="4838700" y="45720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0</a:t>
            </a:r>
          </a:p>
        </p:txBody>
      </p:sp>
      <p:sp>
        <p:nvSpPr>
          <p:cNvPr id="7184" name="Text Box 16"/>
          <p:cNvSpPr txBox="1">
            <a:spLocks noChangeArrowheads="1"/>
          </p:cNvSpPr>
          <p:nvPr/>
        </p:nvSpPr>
        <p:spPr bwMode="auto">
          <a:xfrm>
            <a:off x="4838700" y="485775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1</a:t>
            </a:r>
          </a:p>
        </p:txBody>
      </p:sp>
      <p:sp>
        <p:nvSpPr>
          <p:cNvPr id="7185" name="Text Box 17"/>
          <p:cNvSpPr txBox="1">
            <a:spLocks noChangeArrowheads="1"/>
          </p:cNvSpPr>
          <p:nvPr/>
        </p:nvSpPr>
        <p:spPr bwMode="auto">
          <a:xfrm>
            <a:off x="5067300" y="4514850"/>
            <a:ext cx="5068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MUX</a:t>
            </a:r>
          </a:p>
        </p:txBody>
      </p:sp>
      <p:sp>
        <p:nvSpPr>
          <p:cNvPr id="7186" name="Line 18"/>
          <p:cNvSpPr>
            <a:spLocks noChangeShapeType="1"/>
          </p:cNvSpPr>
          <p:nvPr/>
        </p:nvSpPr>
        <p:spPr bwMode="auto">
          <a:xfrm>
            <a:off x="5524500" y="371475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87" name="Line 19"/>
          <p:cNvSpPr>
            <a:spLocks noChangeShapeType="1"/>
          </p:cNvSpPr>
          <p:nvPr/>
        </p:nvSpPr>
        <p:spPr bwMode="auto">
          <a:xfrm flipH="1">
            <a:off x="5981700" y="4057650"/>
            <a:ext cx="51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88" name="Line 20"/>
          <p:cNvSpPr>
            <a:spLocks noChangeShapeType="1"/>
          </p:cNvSpPr>
          <p:nvPr/>
        </p:nvSpPr>
        <p:spPr bwMode="auto">
          <a:xfrm>
            <a:off x="5981700" y="371475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89" name="Line 21"/>
          <p:cNvSpPr>
            <a:spLocks noChangeShapeType="1"/>
          </p:cNvSpPr>
          <p:nvPr/>
        </p:nvSpPr>
        <p:spPr bwMode="auto">
          <a:xfrm>
            <a:off x="5524500" y="485775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90" name="Line 22"/>
          <p:cNvSpPr>
            <a:spLocks noChangeShapeType="1"/>
          </p:cNvSpPr>
          <p:nvPr/>
        </p:nvSpPr>
        <p:spPr bwMode="auto">
          <a:xfrm flipV="1">
            <a:off x="5981700" y="4343400"/>
            <a:ext cx="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91" name="Line 23"/>
          <p:cNvSpPr>
            <a:spLocks noChangeShapeType="1"/>
          </p:cNvSpPr>
          <p:nvPr/>
        </p:nvSpPr>
        <p:spPr bwMode="auto">
          <a:xfrm>
            <a:off x="5981700" y="4343400"/>
            <a:ext cx="51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92" name="Line 24"/>
          <p:cNvSpPr>
            <a:spLocks noChangeShapeType="1"/>
          </p:cNvSpPr>
          <p:nvPr/>
        </p:nvSpPr>
        <p:spPr bwMode="auto">
          <a:xfrm>
            <a:off x="7181850" y="4229100"/>
            <a:ext cx="628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93" name="Line 25"/>
          <p:cNvSpPr>
            <a:spLocks noChangeShapeType="1"/>
          </p:cNvSpPr>
          <p:nvPr/>
        </p:nvSpPr>
        <p:spPr bwMode="auto">
          <a:xfrm>
            <a:off x="4438650" y="3543300"/>
            <a:ext cx="400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94" name="Line 26"/>
          <p:cNvSpPr>
            <a:spLocks noChangeShapeType="1"/>
          </p:cNvSpPr>
          <p:nvPr/>
        </p:nvSpPr>
        <p:spPr bwMode="auto">
          <a:xfrm>
            <a:off x="4438650" y="3829050"/>
            <a:ext cx="400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95" name="Line 27"/>
          <p:cNvSpPr>
            <a:spLocks noChangeShapeType="1"/>
          </p:cNvSpPr>
          <p:nvPr/>
        </p:nvSpPr>
        <p:spPr bwMode="auto">
          <a:xfrm>
            <a:off x="4438650" y="4686300"/>
            <a:ext cx="400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96" name="Line 28"/>
          <p:cNvSpPr>
            <a:spLocks noChangeShapeType="1"/>
          </p:cNvSpPr>
          <p:nvPr/>
        </p:nvSpPr>
        <p:spPr bwMode="auto">
          <a:xfrm>
            <a:off x="4438650" y="4972050"/>
            <a:ext cx="400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97" name="Text Box 29"/>
          <p:cNvSpPr txBox="1">
            <a:spLocks noChangeArrowheads="1"/>
          </p:cNvSpPr>
          <p:nvPr/>
        </p:nvSpPr>
        <p:spPr bwMode="auto">
          <a:xfrm>
            <a:off x="4210050" y="34290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0</a:t>
            </a:r>
          </a:p>
        </p:txBody>
      </p:sp>
      <p:sp>
        <p:nvSpPr>
          <p:cNvPr id="7198" name="Text Box 30"/>
          <p:cNvSpPr txBox="1">
            <a:spLocks noChangeArrowheads="1"/>
          </p:cNvSpPr>
          <p:nvPr/>
        </p:nvSpPr>
        <p:spPr bwMode="auto">
          <a:xfrm>
            <a:off x="4210050" y="485775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0</a:t>
            </a:r>
          </a:p>
        </p:txBody>
      </p:sp>
      <p:sp>
        <p:nvSpPr>
          <p:cNvPr id="7199" name="Text Box 31"/>
          <p:cNvSpPr txBox="1">
            <a:spLocks noChangeArrowheads="1"/>
          </p:cNvSpPr>
          <p:nvPr/>
        </p:nvSpPr>
        <p:spPr bwMode="auto">
          <a:xfrm>
            <a:off x="4210050" y="45720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1</a:t>
            </a:r>
          </a:p>
        </p:txBody>
      </p:sp>
      <p:sp>
        <p:nvSpPr>
          <p:cNvPr id="7200" name="Text Box 32"/>
          <p:cNvSpPr txBox="1">
            <a:spLocks noChangeArrowheads="1"/>
          </p:cNvSpPr>
          <p:nvPr/>
        </p:nvSpPr>
        <p:spPr bwMode="auto">
          <a:xfrm>
            <a:off x="4210050" y="371475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1</a:t>
            </a:r>
          </a:p>
        </p:txBody>
      </p:sp>
      <p:sp>
        <p:nvSpPr>
          <p:cNvPr id="7201" name="Text Box 33"/>
          <p:cNvSpPr txBox="1">
            <a:spLocks noChangeArrowheads="1"/>
          </p:cNvSpPr>
          <p:nvPr/>
        </p:nvSpPr>
        <p:spPr bwMode="auto">
          <a:xfrm>
            <a:off x="6724650" y="4800600"/>
            <a:ext cx="32092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X</a:t>
            </a:r>
            <a:r>
              <a:rPr lang="en-US" altLang="en-US" sz="600" b="1"/>
              <a:t>1</a:t>
            </a:r>
            <a:endParaRPr lang="en-US" altLang="en-US" sz="1050" b="1"/>
          </a:p>
        </p:txBody>
      </p:sp>
      <p:sp>
        <p:nvSpPr>
          <p:cNvPr id="7202" name="Line 34"/>
          <p:cNvSpPr>
            <a:spLocks noChangeShapeType="1"/>
          </p:cNvSpPr>
          <p:nvPr/>
        </p:nvSpPr>
        <p:spPr bwMode="auto">
          <a:xfrm flipV="1">
            <a:off x="6838950" y="4572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03" name="Line 35"/>
          <p:cNvSpPr>
            <a:spLocks noChangeShapeType="1"/>
          </p:cNvSpPr>
          <p:nvPr/>
        </p:nvSpPr>
        <p:spPr bwMode="auto">
          <a:xfrm flipV="1">
            <a:off x="5181600" y="4057650"/>
            <a:ext cx="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04" name="Text Box 36"/>
          <p:cNvSpPr txBox="1">
            <a:spLocks noChangeArrowheads="1"/>
          </p:cNvSpPr>
          <p:nvPr/>
        </p:nvSpPr>
        <p:spPr bwMode="auto">
          <a:xfrm>
            <a:off x="5181600" y="5372100"/>
            <a:ext cx="32092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X</a:t>
            </a:r>
            <a:r>
              <a:rPr lang="en-US" altLang="en-US" sz="600" b="1"/>
              <a:t>2</a:t>
            </a:r>
            <a:endParaRPr lang="en-US" altLang="en-US" sz="1050" b="1"/>
          </a:p>
        </p:txBody>
      </p:sp>
      <p:sp>
        <p:nvSpPr>
          <p:cNvPr id="7205" name="Text Box 37"/>
          <p:cNvSpPr txBox="1">
            <a:spLocks noChangeArrowheads="1"/>
          </p:cNvSpPr>
          <p:nvPr/>
        </p:nvSpPr>
        <p:spPr bwMode="auto">
          <a:xfrm>
            <a:off x="5067300" y="4229100"/>
            <a:ext cx="32092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X</a:t>
            </a:r>
            <a:r>
              <a:rPr lang="en-US" altLang="en-US" sz="600" b="1"/>
              <a:t>3</a:t>
            </a:r>
            <a:endParaRPr lang="en-US" altLang="en-US" sz="1050" b="1"/>
          </a:p>
        </p:txBody>
      </p:sp>
      <p:sp>
        <p:nvSpPr>
          <p:cNvPr id="7206" name="Line 38"/>
          <p:cNvSpPr>
            <a:spLocks noChangeShapeType="1"/>
          </p:cNvSpPr>
          <p:nvPr/>
        </p:nvSpPr>
        <p:spPr bwMode="auto">
          <a:xfrm flipV="1">
            <a:off x="5181600" y="520065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07" name="Text Box 39"/>
          <p:cNvSpPr txBox="1">
            <a:spLocks noChangeArrowheads="1"/>
          </p:cNvSpPr>
          <p:nvPr/>
        </p:nvSpPr>
        <p:spPr bwMode="auto">
          <a:xfrm>
            <a:off x="5981700" y="4514850"/>
            <a:ext cx="32092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X</a:t>
            </a:r>
            <a:r>
              <a:rPr lang="en-US" altLang="en-US" sz="600" b="1"/>
              <a:t>2</a:t>
            </a:r>
            <a:endParaRPr lang="en-US" altLang="en-US" sz="1050" b="1"/>
          </a:p>
        </p:txBody>
      </p:sp>
      <p:sp>
        <p:nvSpPr>
          <p:cNvPr id="7208" name="Line 40"/>
          <p:cNvSpPr>
            <a:spLocks noChangeShapeType="1"/>
          </p:cNvSpPr>
          <p:nvPr/>
        </p:nvSpPr>
        <p:spPr bwMode="auto">
          <a:xfrm flipH="1">
            <a:off x="6038850" y="4572000"/>
            <a:ext cx="114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09" name="Text Box 41"/>
          <p:cNvSpPr txBox="1">
            <a:spLocks noChangeArrowheads="1"/>
          </p:cNvSpPr>
          <p:nvPr/>
        </p:nvSpPr>
        <p:spPr bwMode="auto">
          <a:xfrm>
            <a:off x="5981700" y="3771900"/>
            <a:ext cx="32092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X</a:t>
            </a:r>
            <a:r>
              <a:rPr lang="en-US" altLang="en-US" sz="600" b="1"/>
              <a:t>3</a:t>
            </a:r>
            <a:endParaRPr lang="en-US" altLang="en-US" sz="1050" b="1"/>
          </a:p>
        </p:txBody>
      </p:sp>
      <p:sp>
        <p:nvSpPr>
          <p:cNvPr id="7210" name="Text Box 42"/>
          <p:cNvSpPr txBox="1">
            <a:spLocks noChangeArrowheads="1"/>
          </p:cNvSpPr>
          <p:nvPr/>
        </p:nvSpPr>
        <p:spPr bwMode="auto">
          <a:xfrm>
            <a:off x="7581900" y="3943350"/>
            <a:ext cx="2824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Y</a:t>
            </a:r>
          </a:p>
        </p:txBody>
      </p:sp>
      <p:sp>
        <p:nvSpPr>
          <p:cNvPr id="7211" name="Text Box 43"/>
          <p:cNvSpPr txBox="1">
            <a:spLocks noChangeArrowheads="1"/>
          </p:cNvSpPr>
          <p:nvPr/>
        </p:nvSpPr>
        <p:spPr bwMode="auto">
          <a:xfrm>
            <a:off x="5181601" y="742950"/>
            <a:ext cx="11801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a:t>Y = X</a:t>
            </a:r>
            <a:r>
              <a:rPr lang="en-US" altLang="en-US" sz="600"/>
              <a:t>1</a:t>
            </a:r>
            <a:r>
              <a:rPr lang="en-US" altLang="en-US" sz="1050"/>
              <a:t> X</a:t>
            </a:r>
            <a:r>
              <a:rPr lang="en-US" altLang="en-US" sz="600"/>
              <a:t>2</a:t>
            </a:r>
            <a:r>
              <a:rPr lang="en-US" altLang="en-US" sz="1050"/>
              <a:t> + X</a:t>
            </a:r>
            <a:r>
              <a:rPr lang="en-US" altLang="en-US" sz="600"/>
              <a:t>1</a:t>
            </a:r>
            <a:r>
              <a:rPr lang="en-US" altLang="en-US" sz="1050"/>
              <a:t> X</a:t>
            </a:r>
            <a:r>
              <a:rPr lang="en-US" altLang="en-US" sz="600"/>
              <a:t>3</a:t>
            </a:r>
            <a:endParaRPr lang="en-US" altLang="en-US" sz="1050"/>
          </a:p>
        </p:txBody>
      </p:sp>
      <p:sp>
        <p:nvSpPr>
          <p:cNvPr id="7212" name="Line 44"/>
          <p:cNvSpPr>
            <a:spLocks noChangeShapeType="1"/>
          </p:cNvSpPr>
          <p:nvPr/>
        </p:nvSpPr>
        <p:spPr bwMode="auto">
          <a:xfrm>
            <a:off x="5650706" y="791766"/>
            <a:ext cx="114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13" name="Line 45"/>
          <p:cNvSpPr>
            <a:spLocks noChangeShapeType="1"/>
          </p:cNvSpPr>
          <p:nvPr/>
        </p:nvSpPr>
        <p:spPr bwMode="auto">
          <a:xfrm>
            <a:off x="5936456" y="791766"/>
            <a:ext cx="114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14" name="Oval 46"/>
          <p:cNvSpPr>
            <a:spLocks noChangeArrowheads="1"/>
          </p:cNvSpPr>
          <p:nvPr/>
        </p:nvSpPr>
        <p:spPr bwMode="auto">
          <a:xfrm>
            <a:off x="5638800" y="1543050"/>
            <a:ext cx="914400" cy="342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X</a:t>
            </a:r>
            <a:r>
              <a:rPr lang="en-US" altLang="en-US" sz="600" b="1"/>
              <a:t>1</a:t>
            </a:r>
            <a:r>
              <a:rPr lang="en-US" altLang="en-US" sz="1050" b="1"/>
              <a:t> X</a:t>
            </a:r>
            <a:r>
              <a:rPr lang="en-US" altLang="en-US" sz="600" b="1"/>
              <a:t>2</a:t>
            </a:r>
            <a:r>
              <a:rPr lang="en-US" altLang="en-US" sz="1050" b="1"/>
              <a:t> + X</a:t>
            </a:r>
            <a:r>
              <a:rPr lang="en-US" altLang="en-US" sz="600" b="1"/>
              <a:t>1</a:t>
            </a:r>
            <a:r>
              <a:rPr lang="en-US" altLang="en-US" sz="1050" b="1"/>
              <a:t> X</a:t>
            </a:r>
            <a:r>
              <a:rPr lang="en-US" altLang="en-US" sz="600" b="1"/>
              <a:t>3</a:t>
            </a:r>
            <a:endParaRPr lang="en-US" altLang="en-US" sz="1050"/>
          </a:p>
        </p:txBody>
      </p:sp>
      <p:sp>
        <p:nvSpPr>
          <p:cNvPr id="7215" name="Oval 47"/>
          <p:cNvSpPr>
            <a:spLocks noChangeArrowheads="1"/>
          </p:cNvSpPr>
          <p:nvPr/>
        </p:nvSpPr>
        <p:spPr bwMode="auto">
          <a:xfrm>
            <a:off x="4838700" y="1943100"/>
            <a:ext cx="685800" cy="285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X</a:t>
            </a:r>
            <a:r>
              <a:rPr lang="en-US" altLang="en-US" sz="600" b="1"/>
              <a:t>3</a:t>
            </a:r>
            <a:endParaRPr lang="en-US" altLang="en-US" sz="600"/>
          </a:p>
        </p:txBody>
      </p:sp>
      <p:sp>
        <p:nvSpPr>
          <p:cNvPr id="7216" name="Oval 48"/>
          <p:cNvSpPr>
            <a:spLocks noChangeArrowheads="1"/>
          </p:cNvSpPr>
          <p:nvPr/>
        </p:nvSpPr>
        <p:spPr bwMode="auto">
          <a:xfrm>
            <a:off x="6610350" y="1943100"/>
            <a:ext cx="685800" cy="285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a:t> </a:t>
            </a:r>
            <a:r>
              <a:rPr lang="en-US" altLang="en-US" sz="1050" b="1"/>
              <a:t>X</a:t>
            </a:r>
            <a:r>
              <a:rPr lang="en-US" altLang="en-US" sz="600" b="1"/>
              <a:t>2</a:t>
            </a:r>
            <a:r>
              <a:rPr lang="en-US" altLang="en-US" sz="1050"/>
              <a:t> </a:t>
            </a:r>
          </a:p>
        </p:txBody>
      </p:sp>
      <p:sp>
        <p:nvSpPr>
          <p:cNvPr id="7217" name="Line 49"/>
          <p:cNvSpPr>
            <a:spLocks noChangeShapeType="1"/>
          </p:cNvSpPr>
          <p:nvPr/>
        </p:nvSpPr>
        <p:spPr bwMode="auto">
          <a:xfrm flipH="1">
            <a:off x="5467350" y="1828800"/>
            <a:ext cx="22860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18" name="Line 50"/>
          <p:cNvSpPr>
            <a:spLocks noChangeShapeType="1"/>
          </p:cNvSpPr>
          <p:nvPr/>
        </p:nvSpPr>
        <p:spPr bwMode="auto">
          <a:xfrm>
            <a:off x="6438900" y="1828800"/>
            <a:ext cx="22860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19" name="Oval 51"/>
          <p:cNvSpPr>
            <a:spLocks noChangeArrowheads="1"/>
          </p:cNvSpPr>
          <p:nvPr/>
        </p:nvSpPr>
        <p:spPr bwMode="auto">
          <a:xfrm>
            <a:off x="5524500" y="2343150"/>
            <a:ext cx="285750" cy="28575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1</a:t>
            </a:r>
          </a:p>
        </p:txBody>
      </p:sp>
      <p:sp>
        <p:nvSpPr>
          <p:cNvPr id="7220" name="Oval 52"/>
          <p:cNvSpPr>
            <a:spLocks noChangeArrowheads="1"/>
          </p:cNvSpPr>
          <p:nvPr/>
        </p:nvSpPr>
        <p:spPr bwMode="auto">
          <a:xfrm>
            <a:off x="7296150" y="2343150"/>
            <a:ext cx="285750" cy="28575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0</a:t>
            </a:r>
          </a:p>
        </p:txBody>
      </p:sp>
      <p:sp>
        <p:nvSpPr>
          <p:cNvPr id="7221" name="Oval 53"/>
          <p:cNvSpPr>
            <a:spLocks noChangeArrowheads="1"/>
          </p:cNvSpPr>
          <p:nvPr/>
        </p:nvSpPr>
        <p:spPr bwMode="auto">
          <a:xfrm>
            <a:off x="4438650" y="2343150"/>
            <a:ext cx="285750" cy="28575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0</a:t>
            </a:r>
          </a:p>
        </p:txBody>
      </p:sp>
      <p:sp>
        <p:nvSpPr>
          <p:cNvPr id="7222" name="Oval 54"/>
          <p:cNvSpPr>
            <a:spLocks noChangeArrowheads="1"/>
          </p:cNvSpPr>
          <p:nvPr/>
        </p:nvSpPr>
        <p:spPr bwMode="auto">
          <a:xfrm>
            <a:off x="6381750" y="2343150"/>
            <a:ext cx="285750" cy="28575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1</a:t>
            </a:r>
          </a:p>
        </p:txBody>
      </p:sp>
      <p:sp>
        <p:nvSpPr>
          <p:cNvPr id="7223" name="Line 55"/>
          <p:cNvSpPr>
            <a:spLocks noChangeShapeType="1"/>
          </p:cNvSpPr>
          <p:nvPr/>
        </p:nvSpPr>
        <p:spPr bwMode="auto">
          <a:xfrm flipH="1">
            <a:off x="4667250" y="21717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24" name="Line 56"/>
          <p:cNvSpPr>
            <a:spLocks noChangeShapeType="1"/>
          </p:cNvSpPr>
          <p:nvPr/>
        </p:nvSpPr>
        <p:spPr bwMode="auto">
          <a:xfrm>
            <a:off x="5410200" y="2171700"/>
            <a:ext cx="17145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25" name="Line 57"/>
          <p:cNvSpPr>
            <a:spLocks noChangeShapeType="1"/>
          </p:cNvSpPr>
          <p:nvPr/>
        </p:nvSpPr>
        <p:spPr bwMode="auto">
          <a:xfrm flipH="1">
            <a:off x="6553200" y="2171700"/>
            <a:ext cx="11430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26" name="Line 58"/>
          <p:cNvSpPr>
            <a:spLocks noChangeShapeType="1"/>
          </p:cNvSpPr>
          <p:nvPr/>
        </p:nvSpPr>
        <p:spPr bwMode="auto">
          <a:xfrm>
            <a:off x="7239000" y="2171700"/>
            <a:ext cx="17145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27" name="Line 59"/>
          <p:cNvSpPr>
            <a:spLocks noChangeShapeType="1"/>
          </p:cNvSpPr>
          <p:nvPr/>
        </p:nvSpPr>
        <p:spPr bwMode="auto">
          <a:xfrm>
            <a:off x="6896100" y="2000250"/>
            <a:ext cx="114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28" name="Line 60"/>
          <p:cNvSpPr>
            <a:spLocks noChangeShapeType="1"/>
          </p:cNvSpPr>
          <p:nvPr/>
        </p:nvSpPr>
        <p:spPr bwMode="auto">
          <a:xfrm>
            <a:off x="5867400" y="1657350"/>
            <a:ext cx="171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29" name="Line 61"/>
          <p:cNvSpPr>
            <a:spLocks noChangeShapeType="1"/>
          </p:cNvSpPr>
          <p:nvPr/>
        </p:nvSpPr>
        <p:spPr bwMode="auto">
          <a:xfrm>
            <a:off x="6153150" y="1657350"/>
            <a:ext cx="114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30" name="Text Box 62"/>
          <p:cNvSpPr txBox="1">
            <a:spLocks noChangeArrowheads="1"/>
          </p:cNvSpPr>
          <p:nvPr/>
        </p:nvSpPr>
        <p:spPr bwMode="auto">
          <a:xfrm>
            <a:off x="5124450" y="1657350"/>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a:t>X</a:t>
            </a:r>
            <a:r>
              <a:rPr lang="en-US" altLang="en-US" sz="600"/>
              <a:t>1 </a:t>
            </a:r>
            <a:r>
              <a:rPr lang="en-US" altLang="en-US" sz="1050"/>
              <a:t>= 0</a:t>
            </a:r>
          </a:p>
        </p:txBody>
      </p:sp>
      <p:sp>
        <p:nvSpPr>
          <p:cNvPr id="7231" name="Text Box 63"/>
          <p:cNvSpPr txBox="1">
            <a:spLocks noChangeArrowheads="1"/>
          </p:cNvSpPr>
          <p:nvPr/>
        </p:nvSpPr>
        <p:spPr bwMode="auto">
          <a:xfrm>
            <a:off x="6610350" y="1657350"/>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a:t>X</a:t>
            </a:r>
            <a:r>
              <a:rPr lang="en-US" altLang="en-US" sz="600"/>
              <a:t>1 </a:t>
            </a:r>
            <a:r>
              <a:rPr lang="en-US" altLang="en-US" sz="1050"/>
              <a:t>= 1</a:t>
            </a:r>
          </a:p>
        </p:txBody>
      </p:sp>
      <p:sp>
        <p:nvSpPr>
          <p:cNvPr id="7232" name="Text Box 64"/>
          <p:cNvSpPr txBox="1">
            <a:spLocks noChangeArrowheads="1"/>
          </p:cNvSpPr>
          <p:nvPr/>
        </p:nvSpPr>
        <p:spPr bwMode="auto">
          <a:xfrm>
            <a:off x="4267200" y="2057400"/>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a:t>X</a:t>
            </a:r>
            <a:r>
              <a:rPr lang="en-US" altLang="en-US" sz="600"/>
              <a:t>3 </a:t>
            </a:r>
            <a:r>
              <a:rPr lang="en-US" altLang="en-US" sz="1050"/>
              <a:t>= 0</a:t>
            </a:r>
          </a:p>
        </p:txBody>
      </p:sp>
      <p:sp>
        <p:nvSpPr>
          <p:cNvPr id="7233" name="Text Box 65"/>
          <p:cNvSpPr txBox="1">
            <a:spLocks noChangeArrowheads="1"/>
          </p:cNvSpPr>
          <p:nvPr/>
        </p:nvSpPr>
        <p:spPr bwMode="auto">
          <a:xfrm>
            <a:off x="5581650" y="2114550"/>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a:t>X</a:t>
            </a:r>
            <a:r>
              <a:rPr lang="en-US" altLang="en-US" sz="600"/>
              <a:t>3 </a:t>
            </a:r>
            <a:r>
              <a:rPr lang="en-US" altLang="en-US" sz="1050"/>
              <a:t>= 1</a:t>
            </a:r>
          </a:p>
        </p:txBody>
      </p:sp>
      <p:sp>
        <p:nvSpPr>
          <p:cNvPr id="7234" name="Text Box 66"/>
          <p:cNvSpPr txBox="1">
            <a:spLocks noChangeArrowheads="1"/>
          </p:cNvSpPr>
          <p:nvPr/>
        </p:nvSpPr>
        <p:spPr bwMode="auto">
          <a:xfrm>
            <a:off x="6038850" y="2114550"/>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a:t>X</a:t>
            </a:r>
            <a:r>
              <a:rPr lang="en-US" altLang="en-US" sz="600"/>
              <a:t>2 </a:t>
            </a:r>
            <a:r>
              <a:rPr lang="en-US" altLang="en-US" sz="1050"/>
              <a:t>= 0</a:t>
            </a:r>
          </a:p>
        </p:txBody>
      </p:sp>
      <p:sp>
        <p:nvSpPr>
          <p:cNvPr id="7235" name="Text Box 67"/>
          <p:cNvSpPr txBox="1">
            <a:spLocks noChangeArrowheads="1"/>
          </p:cNvSpPr>
          <p:nvPr/>
        </p:nvSpPr>
        <p:spPr bwMode="auto">
          <a:xfrm>
            <a:off x="7229475" y="2057400"/>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a:t>X</a:t>
            </a:r>
            <a:r>
              <a:rPr lang="en-US" altLang="en-US" sz="600"/>
              <a:t>2 </a:t>
            </a:r>
            <a:r>
              <a:rPr lang="en-US" altLang="en-US" sz="1050"/>
              <a:t>= 1</a:t>
            </a:r>
          </a:p>
        </p:txBody>
      </p:sp>
      <p:sp>
        <p:nvSpPr>
          <p:cNvPr id="7236" name="Rectangle 68"/>
          <p:cNvSpPr>
            <a:spLocks noGrp="1" noChangeArrowheads="1"/>
          </p:cNvSpPr>
          <p:nvPr>
            <p:ph type="title" idx="4294967295"/>
          </p:nvPr>
        </p:nvSpPr>
        <p:spPr>
          <a:xfrm>
            <a:off x="3924300" y="-228600"/>
            <a:ext cx="4371975" cy="1143000"/>
          </a:xfrm>
        </p:spPr>
        <p:txBody>
          <a:bodyPr/>
          <a:lstStyle/>
          <a:p>
            <a:pPr eaLnBrk="1" hangingPunct="1"/>
            <a:r>
              <a:rPr lang="et-EE" altLang="en-US" sz="1200" b="1"/>
              <a:t>Example: realisation of function based on MUX-s. </a:t>
            </a:r>
            <a:endParaRPr lang="en-GB" altLang="en-US" sz="1200" b="1"/>
          </a:p>
        </p:txBody>
      </p:sp>
    </p:spTree>
    <p:extLst>
      <p:ext uri="{BB962C8B-B14F-4D97-AF65-F5344CB8AC3E}">
        <p14:creationId xmlns:p14="http://schemas.microsoft.com/office/powerpoint/2010/main" val="2246534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210051" y="628650"/>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50"/>
          </a:p>
        </p:txBody>
      </p:sp>
      <p:sp>
        <p:nvSpPr>
          <p:cNvPr id="12291" name="Rectangle 3"/>
          <p:cNvSpPr>
            <a:spLocks noChangeArrowheads="1"/>
          </p:cNvSpPr>
          <p:nvPr/>
        </p:nvSpPr>
        <p:spPr bwMode="auto">
          <a:xfrm>
            <a:off x="4838700" y="222885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12292" name="Text Box 4"/>
          <p:cNvSpPr txBox="1">
            <a:spLocks noChangeArrowheads="1"/>
          </p:cNvSpPr>
          <p:nvPr/>
        </p:nvSpPr>
        <p:spPr bwMode="auto">
          <a:xfrm>
            <a:off x="4895850" y="2228850"/>
            <a:ext cx="27443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T</a:t>
            </a:r>
          </a:p>
        </p:txBody>
      </p:sp>
      <p:sp>
        <p:nvSpPr>
          <p:cNvPr id="12293" name="Rectangle 5"/>
          <p:cNvSpPr>
            <a:spLocks noChangeArrowheads="1"/>
          </p:cNvSpPr>
          <p:nvPr/>
        </p:nvSpPr>
        <p:spPr bwMode="auto">
          <a:xfrm>
            <a:off x="4838700" y="3200400"/>
            <a:ext cx="3429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12294" name="Text Box 6"/>
          <p:cNvSpPr txBox="1">
            <a:spLocks noChangeArrowheads="1"/>
          </p:cNvSpPr>
          <p:nvPr/>
        </p:nvSpPr>
        <p:spPr bwMode="auto">
          <a:xfrm>
            <a:off x="4895850" y="3200400"/>
            <a:ext cx="27443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T</a:t>
            </a:r>
          </a:p>
        </p:txBody>
      </p:sp>
      <p:sp>
        <p:nvSpPr>
          <p:cNvPr id="12295" name="AutoShape 7"/>
          <p:cNvSpPr>
            <a:spLocks noChangeArrowheads="1"/>
          </p:cNvSpPr>
          <p:nvPr/>
        </p:nvSpPr>
        <p:spPr bwMode="auto">
          <a:xfrm rot="16200000">
            <a:off x="6067425" y="3571875"/>
            <a:ext cx="571500" cy="514350"/>
          </a:xfrm>
          <a:prstGeom prst="flowChartMer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12296" name="AutoShape 8"/>
          <p:cNvSpPr>
            <a:spLocks noChangeArrowheads="1"/>
          </p:cNvSpPr>
          <p:nvPr/>
        </p:nvSpPr>
        <p:spPr bwMode="auto">
          <a:xfrm rot="5400000">
            <a:off x="5953125" y="2314575"/>
            <a:ext cx="571500" cy="514350"/>
          </a:xfrm>
          <a:prstGeom prst="flowChartMer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12297" name="Line 9"/>
          <p:cNvSpPr>
            <a:spLocks noChangeShapeType="1"/>
          </p:cNvSpPr>
          <p:nvPr/>
        </p:nvSpPr>
        <p:spPr bwMode="auto">
          <a:xfrm>
            <a:off x="6610350" y="3829050"/>
            <a:ext cx="400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298" name="Line 10"/>
          <p:cNvSpPr>
            <a:spLocks noChangeShapeType="1"/>
          </p:cNvSpPr>
          <p:nvPr/>
        </p:nvSpPr>
        <p:spPr bwMode="auto">
          <a:xfrm>
            <a:off x="6496050" y="2571750"/>
            <a:ext cx="51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299" name="Line 11"/>
          <p:cNvSpPr>
            <a:spLocks noChangeShapeType="1"/>
          </p:cNvSpPr>
          <p:nvPr/>
        </p:nvSpPr>
        <p:spPr bwMode="auto">
          <a:xfrm>
            <a:off x="7010400" y="2571750"/>
            <a:ext cx="0" cy="1257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00" name="Rectangle 12"/>
          <p:cNvSpPr>
            <a:spLocks noChangeArrowheads="1"/>
          </p:cNvSpPr>
          <p:nvPr/>
        </p:nvSpPr>
        <p:spPr bwMode="auto">
          <a:xfrm>
            <a:off x="7239000" y="2800350"/>
            <a:ext cx="742950" cy="400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50" b="1"/>
              <a:t>S/V </a:t>
            </a:r>
            <a:r>
              <a:rPr lang="et-EE" altLang="en-US" sz="1050" b="1"/>
              <a:t>c</a:t>
            </a:r>
            <a:r>
              <a:rPr lang="en-US" altLang="en-US" sz="1050" b="1"/>
              <a:t>onta</a:t>
            </a:r>
            <a:r>
              <a:rPr lang="et-EE" altLang="en-US" sz="1050" b="1"/>
              <a:t>c</a:t>
            </a:r>
            <a:r>
              <a:rPr lang="en-US" altLang="en-US" sz="1050" b="1"/>
              <a:t>t</a:t>
            </a:r>
            <a:endParaRPr lang="en-US" altLang="en-US" sz="1050" i="1"/>
          </a:p>
          <a:p>
            <a:pPr algn="ctr"/>
            <a:r>
              <a:rPr lang="en-US" altLang="en-US" sz="1050" i="1"/>
              <a:t>I/O pad</a:t>
            </a:r>
            <a:endParaRPr lang="en-US" altLang="en-US" sz="1050" b="1"/>
          </a:p>
        </p:txBody>
      </p:sp>
      <p:sp>
        <p:nvSpPr>
          <p:cNvPr id="12301" name="Line 13"/>
          <p:cNvSpPr>
            <a:spLocks noChangeShapeType="1"/>
          </p:cNvSpPr>
          <p:nvPr/>
        </p:nvSpPr>
        <p:spPr bwMode="auto">
          <a:xfrm>
            <a:off x="7010400" y="30289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02" name="Line 14"/>
          <p:cNvSpPr>
            <a:spLocks noChangeShapeType="1"/>
          </p:cNvSpPr>
          <p:nvPr/>
        </p:nvSpPr>
        <p:spPr bwMode="auto">
          <a:xfrm flipH="1">
            <a:off x="5181600" y="2571750"/>
            <a:ext cx="800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03" name="Rectangle 15"/>
          <p:cNvSpPr>
            <a:spLocks noChangeArrowheads="1"/>
          </p:cNvSpPr>
          <p:nvPr/>
        </p:nvSpPr>
        <p:spPr bwMode="auto">
          <a:xfrm>
            <a:off x="4038600" y="2000250"/>
            <a:ext cx="457200" cy="742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12304" name="Text Box 16"/>
          <p:cNvSpPr txBox="1">
            <a:spLocks noChangeArrowheads="1"/>
          </p:cNvSpPr>
          <p:nvPr/>
        </p:nvSpPr>
        <p:spPr bwMode="auto">
          <a:xfrm>
            <a:off x="4152900" y="2571750"/>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S</a:t>
            </a:r>
          </a:p>
        </p:txBody>
      </p:sp>
      <p:sp>
        <p:nvSpPr>
          <p:cNvPr id="12305" name="Line 17"/>
          <p:cNvSpPr>
            <a:spLocks noChangeShapeType="1"/>
          </p:cNvSpPr>
          <p:nvPr/>
        </p:nvSpPr>
        <p:spPr bwMode="auto">
          <a:xfrm flipH="1">
            <a:off x="4495800" y="2571750"/>
            <a:ext cx="342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06" name="Line 18"/>
          <p:cNvSpPr>
            <a:spLocks noChangeShapeType="1"/>
          </p:cNvSpPr>
          <p:nvPr/>
        </p:nvSpPr>
        <p:spPr bwMode="auto">
          <a:xfrm flipH="1">
            <a:off x="4495800" y="211455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07" name="Line 19"/>
          <p:cNvSpPr>
            <a:spLocks noChangeShapeType="1"/>
          </p:cNvSpPr>
          <p:nvPr/>
        </p:nvSpPr>
        <p:spPr bwMode="auto">
          <a:xfrm>
            <a:off x="5638800" y="21145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08" name="Line 20"/>
          <p:cNvSpPr>
            <a:spLocks noChangeShapeType="1"/>
          </p:cNvSpPr>
          <p:nvPr/>
        </p:nvSpPr>
        <p:spPr bwMode="auto">
          <a:xfrm flipH="1">
            <a:off x="3867150" y="2400300"/>
            <a:ext cx="171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09" name="Text Box 21"/>
          <p:cNvSpPr txBox="1">
            <a:spLocks noChangeArrowheads="1"/>
          </p:cNvSpPr>
          <p:nvPr/>
        </p:nvSpPr>
        <p:spPr bwMode="auto">
          <a:xfrm>
            <a:off x="4038600" y="2228850"/>
            <a:ext cx="5068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MUX</a:t>
            </a:r>
          </a:p>
        </p:txBody>
      </p:sp>
      <p:sp>
        <p:nvSpPr>
          <p:cNvPr id="12310" name="Text Box 22"/>
          <p:cNvSpPr txBox="1">
            <a:spLocks noChangeArrowheads="1"/>
          </p:cNvSpPr>
          <p:nvPr/>
        </p:nvSpPr>
        <p:spPr bwMode="auto">
          <a:xfrm>
            <a:off x="4324350" y="200025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0</a:t>
            </a:r>
          </a:p>
        </p:txBody>
      </p:sp>
      <p:sp>
        <p:nvSpPr>
          <p:cNvPr id="12311" name="Text Box 23"/>
          <p:cNvSpPr txBox="1">
            <a:spLocks noChangeArrowheads="1"/>
          </p:cNvSpPr>
          <p:nvPr/>
        </p:nvSpPr>
        <p:spPr bwMode="auto">
          <a:xfrm>
            <a:off x="4324350" y="245745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1</a:t>
            </a:r>
          </a:p>
        </p:txBody>
      </p:sp>
      <p:sp>
        <p:nvSpPr>
          <p:cNvPr id="12312" name="Line 24"/>
          <p:cNvSpPr>
            <a:spLocks noChangeShapeType="1"/>
          </p:cNvSpPr>
          <p:nvPr/>
        </p:nvSpPr>
        <p:spPr bwMode="auto">
          <a:xfrm>
            <a:off x="3924300" y="35433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13" name="Rectangle 25"/>
          <p:cNvSpPr>
            <a:spLocks noChangeArrowheads="1"/>
          </p:cNvSpPr>
          <p:nvPr/>
        </p:nvSpPr>
        <p:spPr bwMode="auto">
          <a:xfrm>
            <a:off x="5353050" y="3429000"/>
            <a:ext cx="457200" cy="742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12314" name="Text Box 26"/>
          <p:cNvSpPr txBox="1">
            <a:spLocks noChangeArrowheads="1"/>
          </p:cNvSpPr>
          <p:nvPr/>
        </p:nvSpPr>
        <p:spPr bwMode="auto">
          <a:xfrm>
            <a:off x="5467350" y="4000500"/>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S</a:t>
            </a:r>
          </a:p>
        </p:txBody>
      </p:sp>
      <p:sp>
        <p:nvSpPr>
          <p:cNvPr id="12315" name="Text Box 27"/>
          <p:cNvSpPr txBox="1">
            <a:spLocks noChangeArrowheads="1"/>
          </p:cNvSpPr>
          <p:nvPr/>
        </p:nvSpPr>
        <p:spPr bwMode="auto">
          <a:xfrm>
            <a:off x="5353050" y="3657600"/>
            <a:ext cx="5068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MUX</a:t>
            </a:r>
          </a:p>
        </p:txBody>
      </p:sp>
      <p:sp>
        <p:nvSpPr>
          <p:cNvPr id="12316" name="Text Box 28"/>
          <p:cNvSpPr txBox="1">
            <a:spLocks noChangeArrowheads="1"/>
          </p:cNvSpPr>
          <p:nvPr/>
        </p:nvSpPr>
        <p:spPr bwMode="auto">
          <a:xfrm>
            <a:off x="5295900" y="34290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0</a:t>
            </a:r>
          </a:p>
        </p:txBody>
      </p:sp>
      <p:sp>
        <p:nvSpPr>
          <p:cNvPr id="12317" name="Text Box 29"/>
          <p:cNvSpPr txBox="1">
            <a:spLocks noChangeArrowheads="1"/>
          </p:cNvSpPr>
          <p:nvPr/>
        </p:nvSpPr>
        <p:spPr bwMode="auto">
          <a:xfrm>
            <a:off x="5295900" y="3886200"/>
            <a:ext cx="2519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50" b="1"/>
              <a:t>1</a:t>
            </a:r>
          </a:p>
        </p:txBody>
      </p:sp>
      <p:sp>
        <p:nvSpPr>
          <p:cNvPr id="12318" name="Line 30"/>
          <p:cNvSpPr>
            <a:spLocks noChangeShapeType="1"/>
          </p:cNvSpPr>
          <p:nvPr/>
        </p:nvSpPr>
        <p:spPr bwMode="auto">
          <a:xfrm>
            <a:off x="4495800" y="35433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19" name="Line 31"/>
          <p:cNvSpPr>
            <a:spLocks noChangeShapeType="1"/>
          </p:cNvSpPr>
          <p:nvPr/>
        </p:nvSpPr>
        <p:spPr bwMode="auto">
          <a:xfrm>
            <a:off x="4495800" y="4000500"/>
            <a:ext cx="857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20" name="Line 32"/>
          <p:cNvSpPr>
            <a:spLocks noChangeShapeType="1"/>
          </p:cNvSpPr>
          <p:nvPr/>
        </p:nvSpPr>
        <p:spPr bwMode="auto">
          <a:xfrm>
            <a:off x="5181600" y="3543300"/>
            <a:ext cx="171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21" name="Line 33"/>
          <p:cNvSpPr>
            <a:spLocks noChangeShapeType="1"/>
          </p:cNvSpPr>
          <p:nvPr/>
        </p:nvSpPr>
        <p:spPr bwMode="auto">
          <a:xfrm>
            <a:off x="5810250" y="3829050"/>
            <a:ext cx="285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22" name="Rectangle 34"/>
          <p:cNvSpPr>
            <a:spLocks noGrp="1" noChangeArrowheads="1"/>
          </p:cNvSpPr>
          <p:nvPr>
            <p:ph type="title" idx="4294967295"/>
          </p:nvPr>
        </p:nvSpPr>
        <p:spPr>
          <a:xfrm>
            <a:off x="3752850" y="171450"/>
            <a:ext cx="4371975" cy="1143000"/>
          </a:xfrm>
        </p:spPr>
        <p:txBody>
          <a:bodyPr/>
          <a:lstStyle/>
          <a:p>
            <a:pPr eaLnBrk="1" hangingPunct="1"/>
            <a:r>
              <a:rPr lang="et-EE" altLang="en-US" sz="1050" b="1"/>
              <a:t>I</a:t>
            </a:r>
            <a:r>
              <a:rPr lang="en-US" altLang="en-US" sz="1050" b="1"/>
              <a:t>/O cells</a:t>
            </a:r>
            <a:endParaRPr lang="en-GB" altLang="en-US" b="1" smtClean="0"/>
          </a:p>
        </p:txBody>
      </p:sp>
    </p:spTree>
    <p:extLst>
      <p:ext uri="{BB962C8B-B14F-4D97-AF65-F5344CB8AC3E}">
        <p14:creationId xmlns:p14="http://schemas.microsoft.com/office/powerpoint/2010/main" val="2008141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294" y="866997"/>
            <a:ext cx="8104093" cy="578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151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a:latin typeface="Times New Roman" panose="02020603050405020304" pitchFamily="18" charset="0"/>
              </a:rPr>
              <a:t>Spring 2002</a:t>
            </a:r>
          </a:p>
        </p:txBody>
      </p:sp>
      <p:sp>
        <p:nvSpPr>
          <p:cNvPr id="12291" name="Footer Placeholder 4"/>
          <p:cNvSpPr>
            <a:spLocks noGrp="1"/>
          </p:cNvSpPr>
          <p:nvPr>
            <p:ph type="ftr" sz="quarter" idx="11"/>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a:latin typeface="Times New Roman" panose="02020603050405020304" pitchFamily="18" charset="0"/>
              </a:rPr>
              <a:t>EECS150 - Lec05-FPGA</a:t>
            </a:r>
          </a:p>
        </p:txBody>
      </p:sp>
      <p:sp>
        <p:nvSpPr>
          <p:cNvPr id="12292" name="Slide Number Placeholder 5"/>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a:latin typeface="Times New Roman" panose="02020603050405020304" pitchFamily="18" charset="0"/>
              </a:rPr>
              <a:t>Page </a:t>
            </a:r>
            <a:fld id="{23A4A2CB-04F6-4675-9F01-9FE19FD2EC74}" type="slidenum">
              <a:rPr lang="en-US" altLang="en-US" sz="1400">
                <a:latin typeface="Times New Roman" panose="02020603050405020304" pitchFamily="18" charset="0"/>
              </a:rPr>
              <a:pPr/>
              <a:t>35</a:t>
            </a:fld>
            <a:endParaRPr lang="en-US" altLang="en-US" sz="1400">
              <a:latin typeface="Times New Roman" panose="02020603050405020304" pitchFamily="18" charset="0"/>
            </a:endParaRPr>
          </a:p>
        </p:txBody>
      </p:sp>
      <p:sp>
        <p:nvSpPr>
          <p:cNvPr id="12293" name="Rectangle 2"/>
          <p:cNvSpPr>
            <a:spLocks noGrp="1" noChangeArrowheads="1"/>
          </p:cNvSpPr>
          <p:nvPr>
            <p:ph type="title"/>
          </p:nvPr>
        </p:nvSpPr>
        <p:spPr/>
        <p:txBody>
          <a:bodyPr/>
          <a:lstStyle/>
          <a:p>
            <a:r>
              <a:rPr lang="en-US" altLang="en-US" smtClean="0"/>
              <a:t>Idealized FPGA Logic Block</a:t>
            </a:r>
          </a:p>
        </p:txBody>
      </p:sp>
      <p:sp>
        <p:nvSpPr>
          <p:cNvPr id="12294" name="Rectangle 3"/>
          <p:cNvSpPr>
            <a:spLocks noGrp="1" noChangeArrowheads="1"/>
          </p:cNvSpPr>
          <p:nvPr>
            <p:ph type="body" idx="1"/>
          </p:nvPr>
        </p:nvSpPr>
        <p:spPr>
          <a:xfrm>
            <a:off x="1828800" y="4038600"/>
            <a:ext cx="8534400" cy="1143000"/>
          </a:xfrm>
        </p:spPr>
        <p:txBody>
          <a:bodyPr>
            <a:normAutofit fontScale="70000" lnSpcReduction="20000"/>
          </a:bodyPr>
          <a:lstStyle/>
          <a:p>
            <a:r>
              <a:rPr lang="en-US" altLang="en-US" smtClean="0"/>
              <a:t>4-input </a:t>
            </a:r>
            <a:r>
              <a:rPr lang="en-US" altLang="en-US" i="1" smtClean="0"/>
              <a:t>look up table (LUT)</a:t>
            </a:r>
            <a:endParaRPr lang="en-US" altLang="en-US" smtClean="0"/>
          </a:p>
          <a:p>
            <a:pPr lvl="1"/>
            <a:r>
              <a:rPr lang="en-US" altLang="en-US" smtClean="0"/>
              <a:t>implements combinational logic functions</a:t>
            </a:r>
          </a:p>
          <a:p>
            <a:r>
              <a:rPr lang="en-US" altLang="en-US" smtClean="0"/>
              <a:t>Register</a:t>
            </a:r>
          </a:p>
          <a:p>
            <a:pPr lvl="1"/>
            <a:r>
              <a:rPr lang="en-US" altLang="en-US" smtClean="0"/>
              <a:t>optionally stores output of LUT</a:t>
            </a:r>
          </a:p>
          <a:p>
            <a:pPr lvl="1"/>
            <a:endParaRPr lang="en-US" altLang="en-US" smtClean="0"/>
          </a:p>
          <a:p>
            <a:pPr lvl="1"/>
            <a:endParaRPr lang="en-US" altLang="en-US" smtClean="0"/>
          </a:p>
        </p:txBody>
      </p:sp>
      <p:graphicFrame>
        <p:nvGraphicFramePr>
          <p:cNvPr id="12295" name="Object 5"/>
          <p:cNvGraphicFramePr>
            <a:graphicFrameLocks noChangeAspect="1"/>
          </p:cNvGraphicFramePr>
          <p:nvPr>
            <p:extLst>
              <p:ext uri="{D42A27DB-BD31-4B8C-83A1-F6EECF244321}">
                <p14:modId xmlns:p14="http://schemas.microsoft.com/office/powerpoint/2010/main" val="1023274985"/>
              </p:ext>
            </p:extLst>
          </p:nvPr>
        </p:nvGraphicFramePr>
        <p:xfrm>
          <a:off x="4038600" y="1385887"/>
          <a:ext cx="6705600" cy="2955925"/>
        </p:xfrm>
        <a:graphic>
          <a:graphicData uri="http://schemas.openxmlformats.org/presentationml/2006/ole">
            <mc:AlternateContent xmlns:mc="http://schemas.openxmlformats.org/markup-compatibility/2006">
              <mc:Choice xmlns:v="urn:schemas-microsoft-com:vml" Requires="v">
                <p:oleObj spid="_x0000_s15370" name="Autosketch Drawing" r:id="rId3" imgW="5896675" imgH="2602246" progId="AutoSketch.Drawing.7">
                  <p:embed/>
                </p:oleObj>
              </mc:Choice>
              <mc:Fallback>
                <p:oleObj name="Autosketch Drawing" r:id="rId3" imgW="5896675" imgH="2602246" progId="AutoSketch.Drawing.7">
                  <p:embed/>
                  <p:pic>
                    <p:nvPicPr>
                      <p:cNvPr id="1229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385887"/>
                        <a:ext cx="67056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27756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8"/>
            <a:ext cx="8229600" cy="1143000"/>
          </a:xfrm>
          <a:prstGeom prst="rect">
            <a:avLst/>
          </a:prstGeom>
        </p:spPr>
        <p:txBody>
          <a:bodyPr/>
          <a:lstStyle/>
          <a:p>
            <a:pPr>
              <a:defRPr/>
            </a:pPr>
            <a:r>
              <a:rPr lang="en-US" sz="4100" b="1">
                <a:solidFill>
                  <a:schemeClr val="tx2"/>
                </a:solidFill>
                <a:effectLst>
                  <a:outerShdw blurRad="31750" dist="25400" dir="5400000" algn="tl" rotWithShape="0">
                    <a:srgbClr val="000000">
                      <a:alpha val="25000"/>
                    </a:srgbClr>
                  </a:outerShdw>
                </a:effectLst>
                <a:latin typeface="+mj-lt"/>
                <a:ea typeface="+mj-ea"/>
                <a:cs typeface="+mj-cs"/>
              </a:rPr>
              <a:t>The Virtex CLB</a:t>
            </a:r>
          </a:p>
        </p:txBody>
      </p:sp>
      <p:pic>
        <p:nvPicPr>
          <p:cNvPr id="4096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4" y="1528764"/>
            <a:ext cx="7386637"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462237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1"/>
          </p:nvPr>
        </p:nvSpPr>
        <p:spPr>
          <a:noFill/>
        </p:spPr>
        <p:txBody>
          <a:bodyPr/>
          <a:lstStyle>
            <a:lvl1pPr algn="ctr" defTabSz="915233">
              <a:defRPr sz="2369">
                <a:solidFill>
                  <a:schemeClr val="tx1"/>
                </a:solidFill>
                <a:latin typeface="Times New Roman" panose="02020603050405020304" pitchFamily="18" charset="0"/>
              </a:defRPr>
            </a:lvl1pPr>
            <a:lvl2pPr marL="733440" indent="-282092" algn="ctr" defTabSz="915233">
              <a:defRPr sz="2369">
                <a:solidFill>
                  <a:schemeClr val="tx1"/>
                </a:solidFill>
                <a:latin typeface="Times New Roman" panose="02020603050405020304" pitchFamily="18" charset="0"/>
              </a:defRPr>
            </a:lvl2pPr>
            <a:lvl3pPr marL="1128370" indent="-225674" algn="ctr" defTabSz="915233">
              <a:defRPr sz="2369">
                <a:solidFill>
                  <a:schemeClr val="tx1"/>
                </a:solidFill>
                <a:latin typeface="Times New Roman" panose="02020603050405020304" pitchFamily="18" charset="0"/>
              </a:defRPr>
            </a:lvl3pPr>
            <a:lvl4pPr marL="1579717" indent="-225674" algn="ctr" defTabSz="915233">
              <a:defRPr sz="2369">
                <a:solidFill>
                  <a:schemeClr val="tx1"/>
                </a:solidFill>
                <a:latin typeface="Times New Roman" panose="02020603050405020304" pitchFamily="18" charset="0"/>
              </a:defRPr>
            </a:lvl4pPr>
            <a:lvl5pPr marL="2031065" indent="-225674" algn="ctr" defTabSz="915233">
              <a:defRPr sz="2369">
                <a:solidFill>
                  <a:schemeClr val="tx1"/>
                </a:solidFill>
                <a:latin typeface="Times New Roman" panose="02020603050405020304" pitchFamily="18" charset="0"/>
              </a:defRPr>
            </a:lvl5pPr>
            <a:lvl6pPr marL="2482413" indent="-225674" algn="ctr" defTabSz="915233" eaLnBrk="0" fontAlgn="base" hangingPunct="0">
              <a:spcBef>
                <a:spcPct val="0"/>
              </a:spcBef>
              <a:spcAft>
                <a:spcPct val="0"/>
              </a:spcAft>
              <a:defRPr sz="2369">
                <a:solidFill>
                  <a:schemeClr val="tx1"/>
                </a:solidFill>
                <a:latin typeface="Times New Roman" panose="02020603050405020304" pitchFamily="18" charset="0"/>
              </a:defRPr>
            </a:lvl6pPr>
            <a:lvl7pPr marL="2933761" indent="-225674" algn="ctr" defTabSz="915233" eaLnBrk="0" fontAlgn="base" hangingPunct="0">
              <a:spcBef>
                <a:spcPct val="0"/>
              </a:spcBef>
              <a:spcAft>
                <a:spcPct val="0"/>
              </a:spcAft>
              <a:defRPr sz="2369">
                <a:solidFill>
                  <a:schemeClr val="tx1"/>
                </a:solidFill>
                <a:latin typeface="Times New Roman" panose="02020603050405020304" pitchFamily="18" charset="0"/>
              </a:defRPr>
            </a:lvl7pPr>
            <a:lvl8pPr marL="3385109" indent="-225674" algn="ctr" defTabSz="915233" eaLnBrk="0" fontAlgn="base" hangingPunct="0">
              <a:spcBef>
                <a:spcPct val="0"/>
              </a:spcBef>
              <a:spcAft>
                <a:spcPct val="0"/>
              </a:spcAft>
              <a:defRPr sz="2369">
                <a:solidFill>
                  <a:schemeClr val="tx1"/>
                </a:solidFill>
                <a:latin typeface="Times New Roman" panose="02020603050405020304" pitchFamily="18" charset="0"/>
              </a:defRPr>
            </a:lvl8pPr>
            <a:lvl9pPr marL="3836457" indent="-225674" algn="ctr" defTabSz="915233" eaLnBrk="0" fontAlgn="base" hangingPunct="0">
              <a:spcBef>
                <a:spcPct val="0"/>
              </a:spcBef>
              <a:spcAft>
                <a:spcPct val="0"/>
              </a:spcAft>
              <a:defRPr sz="2369">
                <a:solidFill>
                  <a:schemeClr val="tx1"/>
                </a:solidFill>
                <a:latin typeface="Times New Roman" panose="02020603050405020304" pitchFamily="18" charset="0"/>
              </a:defRPr>
            </a:lvl9pPr>
          </a:lstStyle>
          <a:p>
            <a:r>
              <a:rPr lang="en-US" altLang="en-US" sz="1185">
                <a:solidFill>
                  <a:schemeClr val="bg2"/>
                </a:solidFill>
                <a:latin typeface="Arial" panose="020B0604020202020204" pitchFamily="34" charset="0"/>
              </a:rPr>
              <a:t>Xilinx FPGAs - </a:t>
            </a:r>
            <a:fld id="{0109F5D9-683B-4294-9581-D63863C65586}" type="slidenum">
              <a:rPr lang="en-US" altLang="en-US" sz="1185">
                <a:solidFill>
                  <a:schemeClr val="bg2"/>
                </a:solidFill>
                <a:latin typeface="Arial" panose="020B0604020202020204" pitchFamily="34" charset="0"/>
              </a:rPr>
              <a:pPr/>
              <a:t>37</a:t>
            </a:fld>
            <a:endParaRPr lang="en-US" altLang="en-US" sz="1185">
              <a:solidFill>
                <a:schemeClr val="bg2"/>
              </a:solidFill>
              <a:latin typeface="Arial" panose="020B0604020202020204" pitchFamily="34" charset="0"/>
            </a:endParaRPr>
          </a:p>
        </p:txBody>
      </p:sp>
      <p:sp>
        <p:nvSpPr>
          <p:cNvPr id="20483" name="Rectangle 2"/>
          <p:cNvSpPr>
            <a:spLocks noGrp="1" noChangeArrowheads="1"/>
          </p:cNvSpPr>
          <p:nvPr>
            <p:ph type="title"/>
          </p:nvPr>
        </p:nvSpPr>
        <p:spPr/>
        <p:txBody>
          <a:bodyPr/>
          <a:lstStyle/>
          <a:p>
            <a:r>
              <a:rPr lang="en-US" altLang="en-US" smtClean="0"/>
              <a:t>The Virtex CLB</a:t>
            </a:r>
          </a:p>
        </p:txBody>
      </p:sp>
      <p:pic>
        <p:nvPicPr>
          <p:cNvPr id="2048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744" y="1528006"/>
            <a:ext cx="7392410" cy="481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213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1"/>
          </p:nvPr>
        </p:nvSpPr>
        <p:spPr>
          <a:noFill/>
        </p:spPr>
        <p:txBody>
          <a:bodyPr/>
          <a:lstStyle>
            <a:lvl1pPr algn="ctr" defTabSz="915233">
              <a:defRPr sz="2369">
                <a:solidFill>
                  <a:schemeClr val="tx1"/>
                </a:solidFill>
                <a:latin typeface="Times New Roman" panose="02020603050405020304" pitchFamily="18" charset="0"/>
              </a:defRPr>
            </a:lvl1pPr>
            <a:lvl2pPr marL="733440" indent="-282092" algn="ctr" defTabSz="915233">
              <a:defRPr sz="2369">
                <a:solidFill>
                  <a:schemeClr val="tx1"/>
                </a:solidFill>
                <a:latin typeface="Times New Roman" panose="02020603050405020304" pitchFamily="18" charset="0"/>
              </a:defRPr>
            </a:lvl2pPr>
            <a:lvl3pPr marL="1128370" indent="-225674" algn="ctr" defTabSz="915233">
              <a:defRPr sz="2369">
                <a:solidFill>
                  <a:schemeClr val="tx1"/>
                </a:solidFill>
                <a:latin typeface="Times New Roman" panose="02020603050405020304" pitchFamily="18" charset="0"/>
              </a:defRPr>
            </a:lvl3pPr>
            <a:lvl4pPr marL="1579717" indent="-225674" algn="ctr" defTabSz="915233">
              <a:defRPr sz="2369">
                <a:solidFill>
                  <a:schemeClr val="tx1"/>
                </a:solidFill>
                <a:latin typeface="Times New Roman" panose="02020603050405020304" pitchFamily="18" charset="0"/>
              </a:defRPr>
            </a:lvl4pPr>
            <a:lvl5pPr marL="2031065" indent="-225674" algn="ctr" defTabSz="915233">
              <a:defRPr sz="2369">
                <a:solidFill>
                  <a:schemeClr val="tx1"/>
                </a:solidFill>
                <a:latin typeface="Times New Roman" panose="02020603050405020304" pitchFamily="18" charset="0"/>
              </a:defRPr>
            </a:lvl5pPr>
            <a:lvl6pPr marL="2482413" indent="-225674" algn="ctr" defTabSz="915233" eaLnBrk="0" fontAlgn="base" hangingPunct="0">
              <a:spcBef>
                <a:spcPct val="0"/>
              </a:spcBef>
              <a:spcAft>
                <a:spcPct val="0"/>
              </a:spcAft>
              <a:defRPr sz="2369">
                <a:solidFill>
                  <a:schemeClr val="tx1"/>
                </a:solidFill>
                <a:latin typeface="Times New Roman" panose="02020603050405020304" pitchFamily="18" charset="0"/>
              </a:defRPr>
            </a:lvl6pPr>
            <a:lvl7pPr marL="2933761" indent="-225674" algn="ctr" defTabSz="915233" eaLnBrk="0" fontAlgn="base" hangingPunct="0">
              <a:spcBef>
                <a:spcPct val="0"/>
              </a:spcBef>
              <a:spcAft>
                <a:spcPct val="0"/>
              </a:spcAft>
              <a:defRPr sz="2369">
                <a:solidFill>
                  <a:schemeClr val="tx1"/>
                </a:solidFill>
                <a:latin typeface="Times New Roman" panose="02020603050405020304" pitchFamily="18" charset="0"/>
              </a:defRPr>
            </a:lvl7pPr>
            <a:lvl8pPr marL="3385109" indent="-225674" algn="ctr" defTabSz="915233" eaLnBrk="0" fontAlgn="base" hangingPunct="0">
              <a:spcBef>
                <a:spcPct val="0"/>
              </a:spcBef>
              <a:spcAft>
                <a:spcPct val="0"/>
              </a:spcAft>
              <a:defRPr sz="2369">
                <a:solidFill>
                  <a:schemeClr val="tx1"/>
                </a:solidFill>
                <a:latin typeface="Times New Roman" panose="02020603050405020304" pitchFamily="18" charset="0"/>
              </a:defRPr>
            </a:lvl8pPr>
            <a:lvl9pPr marL="3836457" indent="-225674" algn="ctr" defTabSz="915233" eaLnBrk="0" fontAlgn="base" hangingPunct="0">
              <a:spcBef>
                <a:spcPct val="0"/>
              </a:spcBef>
              <a:spcAft>
                <a:spcPct val="0"/>
              </a:spcAft>
              <a:defRPr sz="2369">
                <a:solidFill>
                  <a:schemeClr val="tx1"/>
                </a:solidFill>
                <a:latin typeface="Times New Roman" panose="02020603050405020304" pitchFamily="18" charset="0"/>
              </a:defRPr>
            </a:lvl9pPr>
          </a:lstStyle>
          <a:p>
            <a:r>
              <a:rPr lang="en-US" altLang="en-US" sz="1185">
                <a:solidFill>
                  <a:schemeClr val="bg2"/>
                </a:solidFill>
                <a:latin typeface="Arial" panose="020B0604020202020204" pitchFamily="34" charset="0"/>
              </a:rPr>
              <a:t>Xilinx FPGAs - </a:t>
            </a:r>
            <a:fld id="{0688A583-EAA0-4ADB-86DD-8C50B46800ED}" type="slidenum">
              <a:rPr lang="en-US" altLang="en-US" sz="1185">
                <a:solidFill>
                  <a:schemeClr val="bg2"/>
                </a:solidFill>
                <a:latin typeface="Arial" panose="020B0604020202020204" pitchFamily="34" charset="0"/>
              </a:rPr>
              <a:pPr/>
              <a:t>38</a:t>
            </a:fld>
            <a:endParaRPr lang="en-US" altLang="en-US" sz="1185">
              <a:solidFill>
                <a:schemeClr val="bg2"/>
              </a:solidFill>
              <a:latin typeface="Arial" panose="020B0604020202020204" pitchFamily="34" charset="0"/>
            </a:endParaRPr>
          </a:p>
        </p:txBody>
      </p:sp>
      <p:sp>
        <p:nvSpPr>
          <p:cNvPr id="22531" name="Rectangle 2"/>
          <p:cNvSpPr>
            <a:spLocks noGrp="1" noChangeArrowheads="1"/>
          </p:cNvSpPr>
          <p:nvPr>
            <p:ph type="title"/>
          </p:nvPr>
        </p:nvSpPr>
        <p:spPr>
          <a:xfrm>
            <a:off x="438150" y="128052"/>
            <a:ext cx="10515600" cy="534988"/>
          </a:xfrm>
        </p:spPr>
        <p:txBody>
          <a:bodyPr>
            <a:normAutofit fontScale="90000"/>
          </a:bodyPr>
          <a:lstStyle/>
          <a:p>
            <a:r>
              <a:rPr lang="en-US" altLang="en-US" dirty="0" smtClean="0"/>
              <a:t>Details of One </a:t>
            </a:r>
            <a:r>
              <a:rPr lang="en-US" altLang="en-US" dirty="0" err="1" smtClean="0"/>
              <a:t>Virtex</a:t>
            </a:r>
            <a:r>
              <a:rPr lang="en-US" altLang="en-US" dirty="0" smtClean="0"/>
              <a:t> Slice</a:t>
            </a: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663040"/>
            <a:ext cx="6858001" cy="610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652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0"/>
            <a:ext cx="7853362" cy="698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572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FPGA Advantages</a:t>
            </a:r>
          </a:p>
        </p:txBody>
      </p:sp>
      <p:sp>
        <p:nvSpPr>
          <p:cNvPr id="10243" name="Rectangle 3"/>
          <p:cNvSpPr>
            <a:spLocks noGrp="1" noChangeArrowheads="1"/>
          </p:cNvSpPr>
          <p:nvPr>
            <p:ph type="body" idx="1"/>
          </p:nvPr>
        </p:nvSpPr>
        <p:spPr/>
        <p:txBody>
          <a:bodyPr/>
          <a:lstStyle/>
          <a:p>
            <a:pPr eaLnBrk="1" hangingPunct="1"/>
            <a:r>
              <a:rPr lang="en-US" altLang="en-US" sz="2200" b="1"/>
              <a:t>Very fast custom logic</a:t>
            </a:r>
          </a:p>
          <a:p>
            <a:pPr lvl="1" eaLnBrk="1" hangingPunct="1"/>
            <a:r>
              <a:rPr lang="en-US" altLang="en-US" sz="2200"/>
              <a:t>massively parallel operation</a:t>
            </a:r>
          </a:p>
          <a:p>
            <a:pPr eaLnBrk="1" hangingPunct="1"/>
            <a:r>
              <a:rPr lang="en-US" altLang="en-US" sz="2200" b="1"/>
              <a:t>Faster than microcontrollers and microprocessors</a:t>
            </a:r>
          </a:p>
          <a:p>
            <a:pPr lvl="1" eaLnBrk="1" hangingPunct="1"/>
            <a:r>
              <a:rPr lang="en-US" altLang="en-US" sz="2200"/>
              <a:t>much faster than DSP engines</a:t>
            </a:r>
          </a:p>
          <a:p>
            <a:pPr eaLnBrk="1" hangingPunct="1"/>
            <a:r>
              <a:rPr lang="en-US" altLang="en-US" sz="2200" b="1"/>
              <a:t>More flexible than dedicated chipsets</a:t>
            </a:r>
          </a:p>
          <a:p>
            <a:pPr lvl="1" eaLnBrk="1" hangingPunct="1"/>
            <a:r>
              <a:rPr lang="en-US" altLang="en-US" sz="2200"/>
              <a:t>allows unlimited product differentiation</a:t>
            </a:r>
          </a:p>
          <a:p>
            <a:pPr eaLnBrk="1" hangingPunct="1"/>
            <a:r>
              <a:rPr lang="en-US" altLang="en-US" sz="2200" b="1"/>
              <a:t>More affordable and less risky than ASICs</a:t>
            </a:r>
          </a:p>
          <a:p>
            <a:pPr lvl="1" eaLnBrk="1" hangingPunct="1"/>
            <a:r>
              <a:rPr lang="en-US" altLang="en-US" sz="2200"/>
              <a:t>no NRE, minimum order size, or inventory risk</a:t>
            </a:r>
          </a:p>
          <a:p>
            <a:pPr eaLnBrk="1" hangingPunct="1"/>
            <a:r>
              <a:rPr lang="en-US" altLang="en-US" sz="2200" b="1"/>
              <a:t>Reprogrammable at any time</a:t>
            </a:r>
          </a:p>
          <a:p>
            <a:pPr lvl="1" eaLnBrk="1" hangingPunct="1"/>
            <a:r>
              <a:rPr lang="en-US" altLang="en-US" sz="2200"/>
              <a:t>in design, in manufacturing, after installation</a:t>
            </a:r>
            <a:endParaRPr lang="en-US" altLang="en-US" sz="2000"/>
          </a:p>
        </p:txBody>
      </p:sp>
    </p:spTree>
    <p:extLst>
      <p:ext uri="{BB962C8B-B14F-4D97-AF65-F5344CB8AC3E}">
        <p14:creationId xmlns:p14="http://schemas.microsoft.com/office/powerpoint/2010/main" val="1266057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52600"/>
            <a:ext cx="58801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Line 48"/>
          <p:cNvSpPr>
            <a:spLocks noChangeShapeType="1"/>
          </p:cNvSpPr>
          <p:nvPr/>
        </p:nvSpPr>
        <p:spPr bwMode="auto">
          <a:xfrm>
            <a:off x="2641600" y="2570163"/>
            <a:ext cx="0" cy="2087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4" name="Line 49"/>
          <p:cNvSpPr>
            <a:spLocks noChangeShapeType="1"/>
          </p:cNvSpPr>
          <p:nvPr/>
        </p:nvSpPr>
        <p:spPr bwMode="auto">
          <a:xfrm>
            <a:off x="2108200" y="3027363"/>
            <a:ext cx="1804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5" name="Line 50"/>
          <p:cNvSpPr>
            <a:spLocks noChangeShapeType="1"/>
          </p:cNvSpPr>
          <p:nvPr/>
        </p:nvSpPr>
        <p:spPr bwMode="auto">
          <a:xfrm>
            <a:off x="3144838" y="2555876"/>
            <a:ext cx="0" cy="2087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6" name="Line 51"/>
          <p:cNvSpPr>
            <a:spLocks noChangeShapeType="1"/>
          </p:cNvSpPr>
          <p:nvPr/>
        </p:nvSpPr>
        <p:spPr bwMode="auto">
          <a:xfrm>
            <a:off x="3875088" y="2571751"/>
            <a:ext cx="0" cy="2073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7" name="Text Box 53"/>
          <p:cNvSpPr txBox="1">
            <a:spLocks noChangeArrowheads="1"/>
          </p:cNvSpPr>
          <p:nvPr/>
        </p:nvSpPr>
        <p:spPr bwMode="auto">
          <a:xfrm>
            <a:off x="2198689" y="2514601"/>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t>x</a:t>
            </a:r>
          </a:p>
        </p:txBody>
      </p:sp>
      <p:sp>
        <p:nvSpPr>
          <p:cNvPr id="56328" name="Text Box 54"/>
          <p:cNvSpPr txBox="1">
            <a:spLocks noChangeArrowheads="1"/>
          </p:cNvSpPr>
          <p:nvPr/>
        </p:nvSpPr>
        <p:spPr bwMode="auto">
          <a:xfrm>
            <a:off x="2730500" y="2514601"/>
            <a:ext cx="37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t>y</a:t>
            </a:r>
          </a:p>
        </p:txBody>
      </p:sp>
      <p:sp>
        <p:nvSpPr>
          <p:cNvPr id="56329" name="Text Box 55"/>
          <p:cNvSpPr txBox="1">
            <a:spLocks noChangeArrowheads="1"/>
          </p:cNvSpPr>
          <p:nvPr/>
        </p:nvSpPr>
        <p:spPr bwMode="auto">
          <a:xfrm>
            <a:off x="3200400" y="2590801"/>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400" baseline="-25000"/>
              <a:t>COUT</a:t>
            </a:r>
            <a:endParaRPr lang="en-US" altLang="en-US" sz="2400"/>
          </a:p>
        </p:txBody>
      </p:sp>
      <p:sp>
        <p:nvSpPr>
          <p:cNvPr id="56330" name="Line 57"/>
          <p:cNvSpPr>
            <a:spLocks noChangeShapeType="1"/>
          </p:cNvSpPr>
          <p:nvPr/>
        </p:nvSpPr>
        <p:spPr bwMode="auto">
          <a:xfrm>
            <a:off x="3206750" y="2555875"/>
            <a:ext cx="0" cy="2089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1" name="Text Box 58"/>
          <p:cNvSpPr txBox="1">
            <a:spLocks noChangeArrowheads="1"/>
          </p:cNvSpPr>
          <p:nvPr/>
        </p:nvSpPr>
        <p:spPr bwMode="auto">
          <a:xfrm>
            <a:off x="2198689" y="2941638"/>
            <a:ext cx="3635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t>0</a:t>
            </a:r>
          </a:p>
          <a:p>
            <a:r>
              <a:rPr lang="en-US" altLang="en-US"/>
              <a:t>0</a:t>
            </a:r>
          </a:p>
          <a:p>
            <a:r>
              <a:rPr lang="en-US" altLang="en-US"/>
              <a:t>1</a:t>
            </a:r>
          </a:p>
          <a:p>
            <a:r>
              <a:rPr lang="en-US" altLang="en-US"/>
              <a:t>1</a:t>
            </a:r>
          </a:p>
        </p:txBody>
      </p:sp>
      <p:sp>
        <p:nvSpPr>
          <p:cNvPr id="56332" name="Text Box 59"/>
          <p:cNvSpPr txBox="1">
            <a:spLocks noChangeArrowheads="1"/>
          </p:cNvSpPr>
          <p:nvPr/>
        </p:nvSpPr>
        <p:spPr bwMode="auto">
          <a:xfrm>
            <a:off x="2671764" y="2952750"/>
            <a:ext cx="3635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t>0</a:t>
            </a:r>
          </a:p>
          <a:p>
            <a:r>
              <a:rPr lang="en-US" altLang="en-US"/>
              <a:t>1</a:t>
            </a:r>
          </a:p>
          <a:p>
            <a:r>
              <a:rPr lang="en-US" altLang="en-US"/>
              <a:t>0</a:t>
            </a:r>
          </a:p>
          <a:p>
            <a:r>
              <a:rPr lang="en-US" altLang="en-US"/>
              <a:t>1</a:t>
            </a:r>
          </a:p>
        </p:txBody>
      </p:sp>
      <p:sp>
        <p:nvSpPr>
          <p:cNvPr id="56333" name="Text Box 60"/>
          <p:cNvSpPr txBox="1">
            <a:spLocks noChangeArrowheads="1"/>
          </p:cNvSpPr>
          <p:nvPr/>
        </p:nvSpPr>
        <p:spPr bwMode="auto">
          <a:xfrm>
            <a:off x="3236914" y="2965450"/>
            <a:ext cx="3762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t>y</a:t>
            </a:r>
          </a:p>
          <a:p>
            <a:endParaRPr lang="en-US" altLang="en-US"/>
          </a:p>
          <a:p>
            <a:endParaRPr lang="en-US" altLang="en-US"/>
          </a:p>
          <a:p>
            <a:r>
              <a:rPr lang="en-US" altLang="en-US"/>
              <a:t>y</a:t>
            </a:r>
          </a:p>
        </p:txBody>
      </p:sp>
      <p:sp>
        <p:nvSpPr>
          <p:cNvPr id="56334" name="Text Box 61"/>
          <p:cNvSpPr txBox="1">
            <a:spLocks noChangeArrowheads="1"/>
          </p:cNvSpPr>
          <p:nvPr/>
        </p:nvSpPr>
        <p:spPr bwMode="auto">
          <a:xfrm>
            <a:off x="3200400" y="3430588"/>
            <a:ext cx="5969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baseline="-25000"/>
              <a:t>CIN</a:t>
            </a:r>
          </a:p>
        </p:txBody>
      </p:sp>
      <p:sp>
        <p:nvSpPr>
          <p:cNvPr id="56335" name="Text Box 62"/>
          <p:cNvSpPr txBox="1">
            <a:spLocks noChangeArrowheads="1"/>
          </p:cNvSpPr>
          <p:nvPr/>
        </p:nvSpPr>
        <p:spPr bwMode="auto">
          <a:xfrm>
            <a:off x="3221038" y="3811588"/>
            <a:ext cx="5969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baseline="-25000"/>
              <a:t>CIN</a:t>
            </a:r>
          </a:p>
        </p:txBody>
      </p:sp>
      <p:sp>
        <p:nvSpPr>
          <p:cNvPr id="56336" name="Text Box 71"/>
          <p:cNvSpPr txBox="1">
            <a:spLocks noChangeArrowheads="1"/>
          </p:cNvSpPr>
          <p:nvPr/>
        </p:nvSpPr>
        <p:spPr bwMode="auto">
          <a:xfrm>
            <a:off x="1905001" y="5029201"/>
            <a:ext cx="60035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t>Propagate = x </a:t>
            </a:r>
            <a:r>
              <a:rPr lang="en-US" altLang="en-US">
                <a:sym typeface="Symbol" panose="05050102010706020507" pitchFamily="18" charset="2"/>
              </a:rPr>
              <a:t> </a:t>
            </a:r>
            <a:r>
              <a:rPr lang="en-US" altLang="en-US"/>
              <a:t>y</a:t>
            </a:r>
          </a:p>
          <a:p>
            <a:r>
              <a:rPr lang="en-US" altLang="en-US"/>
              <a:t>Generate = y</a:t>
            </a:r>
          </a:p>
          <a:p>
            <a:r>
              <a:rPr lang="en-US" altLang="en-US"/>
              <a:t>Sum= Propagate </a:t>
            </a:r>
            <a:r>
              <a:rPr lang="en-US" altLang="en-US">
                <a:sym typeface="Symbol" panose="05050102010706020507" pitchFamily="18" charset="2"/>
              </a:rPr>
              <a:t> CIN = </a:t>
            </a:r>
            <a:r>
              <a:rPr lang="en-US" altLang="en-US"/>
              <a:t>x </a:t>
            </a:r>
            <a:r>
              <a:rPr lang="en-US" altLang="en-US">
                <a:sym typeface="Symbol" panose="05050102010706020507" pitchFamily="18" charset="2"/>
              </a:rPr>
              <a:t> </a:t>
            </a:r>
            <a:r>
              <a:rPr lang="en-US" altLang="en-US"/>
              <a:t>y </a:t>
            </a:r>
            <a:r>
              <a:rPr lang="en-US" altLang="en-US">
                <a:sym typeface="Symbol" panose="05050102010706020507" pitchFamily="18" charset="2"/>
              </a:rPr>
              <a:t> CIN </a:t>
            </a:r>
            <a:endParaRPr lang="pl-PL" altLang="en-US">
              <a:sym typeface="Symbol" panose="05050102010706020507" pitchFamily="18" charset="2"/>
            </a:endParaRPr>
          </a:p>
        </p:txBody>
      </p:sp>
      <p:sp>
        <p:nvSpPr>
          <p:cNvPr id="56337" name="Text Box 53"/>
          <p:cNvSpPr txBox="1">
            <a:spLocks noChangeArrowheads="1"/>
          </p:cNvSpPr>
          <p:nvPr/>
        </p:nvSpPr>
        <p:spPr bwMode="auto">
          <a:xfrm>
            <a:off x="4191000" y="28908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400"/>
              <a:t>x</a:t>
            </a:r>
          </a:p>
        </p:txBody>
      </p:sp>
      <p:sp>
        <p:nvSpPr>
          <p:cNvPr id="56338" name="Text Box 54"/>
          <p:cNvSpPr txBox="1">
            <a:spLocks noChangeArrowheads="1"/>
          </p:cNvSpPr>
          <p:nvPr/>
        </p:nvSpPr>
        <p:spPr bwMode="auto">
          <a:xfrm>
            <a:off x="4195764" y="3195638"/>
            <a:ext cx="350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400"/>
              <a:t>y</a:t>
            </a:r>
          </a:p>
        </p:txBody>
      </p:sp>
      <p:sp>
        <p:nvSpPr>
          <p:cNvPr id="56339" name="TextBox 21"/>
          <p:cNvSpPr txBox="1">
            <a:spLocks noChangeArrowheads="1"/>
          </p:cNvSpPr>
          <p:nvPr/>
        </p:nvSpPr>
        <p:spPr bwMode="auto">
          <a:xfrm>
            <a:off x="2209801" y="457201"/>
            <a:ext cx="82426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3600" b="1"/>
              <a:t>Carry &amp; Control Logic in Xilinx FPGAs </a:t>
            </a:r>
          </a:p>
        </p:txBody>
      </p:sp>
    </p:spTree>
    <p:extLst>
      <p:ext uri="{BB962C8B-B14F-4D97-AF65-F5344CB8AC3E}">
        <p14:creationId xmlns:p14="http://schemas.microsoft.com/office/powerpoint/2010/main" val="998384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936750"/>
            <a:ext cx="59055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p:cNvSpPr txBox="1">
            <a:spLocks noChangeArrowheads="1"/>
          </p:cNvSpPr>
          <p:nvPr/>
        </p:nvSpPr>
        <p:spPr bwMode="auto">
          <a:xfrm>
            <a:off x="1828800" y="457201"/>
            <a:ext cx="89736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3600" b="1"/>
              <a:t>Carry &amp; Control Logic in Spartan 3 FPGAs </a:t>
            </a:r>
          </a:p>
        </p:txBody>
      </p:sp>
      <p:cxnSp>
        <p:nvCxnSpPr>
          <p:cNvPr id="57348" name="Straight Arrow Connector 4"/>
          <p:cNvCxnSpPr>
            <a:cxnSpLocks noChangeShapeType="1"/>
          </p:cNvCxnSpPr>
          <p:nvPr/>
        </p:nvCxnSpPr>
        <p:spPr bwMode="auto">
          <a:xfrm flipV="1">
            <a:off x="3429000" y="3581400"/>
            <a:ext cx="1295400" cy="1066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49" name="TextBox 5"/>
          <p:cNvSpPr txBox="1">
            <a:spLocks noChangeArrowheads="1"/>
          </p:cNvSpPr>
          <p:nvPr/>
        </p:nvSpPr>
        <p:spPr bwMode="auto">
          <a:xfrm>
            <a:off x="2895600" y="4724401"/>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LUT</a:t>
            </a:r>
          </a:p>
        </p:txBody>
      </p:sp>
      <p:sp>
        <p:nvSpPr>
          <p:cNvPr id="57350" name="TextBox 6"/>
          <p:cNvSpPr txBox="1">
            <a:spLocks noChangeArrowheads="1"/>
          </p:cNvSpPr>
          <p:nvPr/>
        </p:nvSpPr>
        <p:spPr bwMode="auto">
          <a:xfrm>
            <a:off x="4191000" y="5562601"/>
            <a:ext cx="3092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Hardwired (fast) logic</a:t>
            </a:r>
          </a:p>
        </p:txBody>
      </p:sp>
      <p:cxnSp>
        <p:nvCxnSpPr>
          <p:cNvPr id="57351" name="Straight Arrow Connector 7"/>
          <p:cNvCxnSpPr>
            <a:cxnSpLocks noChangeShapeType="1"/>
          </p:cNvCxnSpPr>
          <p:nvPr/>
        </p:nvCxnSpPr>
        <p:spPr bwMode="auto">
          <a:xfrm rot="5400000" flipH="1" flipV="1">
            <a:off x="4686300" y="3771900"/>
            <a:ext cx="1905000" cy="1371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2" name="Straight Arrow Connector 9"/>
          <p:cNvCxnSpPr>
            <a:cxnSpLocks noChangeShapeType="1"/>
          </p:cNvCxnSpPr>
          <p:nvPr/>
        </p:nvCxnSpPr>
        <p:spPr bwMode="auto">
          <a:xfrm flipV="1">
            <a:off x="5181600" y="4038600"/>
            <a:ext cx="2362200" cy="1371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41329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1905000"/>
            <a:ext cx="7759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2"/>
          <p:cNvSpPr txBox="1">
            <a:spLocks noChangeArrowheads="1"/>
          </p:cNvSpPr>
          <p:nvPr/>
        </p:nvSpPr>
        <p:spPr bwMode="auto">
          <a:xfrm>
            <a:off x="3013210" y="106363"/>
            <a:ext cx="655134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t>Simplified View of Spartan-3 FPGA </a:t>
            </a:r>
          </a:p>
          <a:p>
            <a:pPr algn="ctr"/>
            <a:r>
              <a:rPr lang="en-US" altLang="en-US" sz="3200" b="1"/>
              <a:t>Carry and Arithmetic Logic in One</a:t>
            </a:r>
          </a:p>
          <a:p>
            <a:pPr algn="ctr"/>
            <a:r>
              <a:rPr lang="en-US" altLang="en-US" sz="3200" b="1"/>
              <a:t>Logic Cell</a:t>
            </a:r>
            <a:endParaRPr lang="en-US" altLang="en-US" sz="3200"/>
          </a:p>
        </p:txBody>
      </p:sp>
    </p:spTree>
    <p:extLst>
      <p:ext uri="{BB962C8B-B14F-4D97-AF65-F5344CB8AC3E}">
        <p14:creationId xmlns:p14="http://schemas.microsoft.com/office/powerpoint/2010/main" val="4185878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725488"/>
            <a:ext cx="620395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ChangeArrowheads="1"/>
          </p:cNvSpPr>
          <p:nvPr/>
        </p:nvSpPr>
        <p:spPr bwMode="auto">
          <a:xfrm>
            <a:off x="1828800" y="152401"/>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37931725" indent="-37474525">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b="1"/>
              <a:t>Simplified View of Carry Logic in One Spartan 3 Slice</a:t>
            </a:r>
            <a:endParaRPr lang="en-US" altLang="en-US"/>
          </a:p>
        </p:txBody>
      </p:sp>
    </p:spTree>
    <p:extLst>
      <p:ext uri="{BB962C8B-B14F-4D97-AF65-F5344CB8AC3E}">
        <p14:creationId xmlns:p14="http://schemas.microsoft.com/office/powerpoint/2010/main" val="3842384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467600" cy="1143000"/>
          </a:xfrm>
        </p:spPr>
        <p:txBody>
          <a:bodyPr/>
          <a:lstStyle/>
          <a:p>
            <a:r>
              <a:rPr lang="en-US" dirty="0" smtClean="0"/>
              <a:t>Configurable Logic Blocks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572001" y="1143000"/>
            <a:ext cx="5001357" cy="5120640"/>
          </a:xfrm>
          <a:prstGeom prst="rect">
            <a:avLst/>
          </a:prstGeom>
          <a:noFill/>
          <a:ln w="9525">
            <a:noFill/>
            <a:miter lim="800000"/>
            <a:headEnd/>
            <a:tailEnd/>
          </a:ln>
        </p:spPr>
      </p:pic>
      <p:sp>
        <p:nvSpPr>
          <p:cNvPr id="6" name="TextBox 5"/>
          <p:cNvSpPr txBox="1"/>
          <p:nvPr/>
        </p:nvSpPr>
        <p:spPr>
          <a:xfrm>
            <a:off x="1752600" y="1600201"/>
            <a:ext cx="2819400" cy="4247317"/>
          </a:xfrm>
          <a:prstGeom prst="rect">
            <a:avLst/>
          </a:prstGeom>
          <a:noFill/>
        </p:spPr>
        <p:txBody>
          <a:bodyPr wrap="square" rtlCol="0">
            <a:spAutoFit/>
          </a:bodyPr>
          <a:lstStyle/>
          <a:p>
            <a:r>
              <a:rPr lang="en-US" dirty="0"/>
              <a:t>A CLB can contain several slices, which make up a single CLB. Xilinx Virtex-5 FPGAs (right) have two slices: SLICEL (logic) and SLICEM (memory). </a:t>
            </a:r>
          </a:p>
          <a:p>
            <a:endParaRPr lang="en-US" dirty="0"/>
          </a:p>
          <a:p>
            <a:r>
              <a:rPr lang="en-US" dirty="0"/>
              <a:t>In addition to the basic CLB architecture, the Virtex-5 contains wide-function MUXs which can implement:</a:t>
            </a:r>
          </a:p>
          <a:p>
            <a:r>
              <a:rPr lang="en-US" dirty="0"/>
              <a:t>- 4:1 MUX using 1 LUT</a:t>
            </a:r>
          </a:p>
          <a:p>
            <a:pPr>
              <a:buFontTx/>
              <a:buChar char="-"/>
            </a:pPr>
            <a:r>
              <a:rPr lang="en-US" dirty="0"/>
              <a:t> 8:1 MUX using 2 LUTs</a:t>
            </a:r>
          </a:p>
          <a:p>
            <a:pPr>
              <a:buFontTx/>
              <a:buChar char="-"/>
            </a:pPr>
            <a:r>
              <a:rPr lang="en-US" dirty="0"/>
              <a:t> 16:1 MUX using 4 LUTs</a:t>
            </a:r>
          </a:p>
        </p:txBody>
      </p:sp>
    </p:spTree>
    <p:extLst>
      <p:ext uri="{BB962C8B-B14F-4D97-AF65-F5344CB8AC3E}">
        <p14:creationId xmlns:p14="http://schemas.microsoft.com/office/powerpoint/2010/main" val="3707042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33600" y="304800"/>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a:defRPr/>
            </a:pPr>
            <a:r>
              <a:rPr lang="en-US" sz="4100" b="1" dirty="0">
                <a:solidFill>
                  <a:schemeClr val="tx2"/>
                </a:solidFill>
                <a:effectLst>
                  <a:outerShdw blurRad="31750" dist="25400" dir="5400000" algn="tl" rotWithShape="0">
                    <a:srgbClr val="000000">
                      <a:alpha val="25000"/>
                    </a:srgbClr>
                  </a:outerShdw>
                </a:effectLst>
                <a:latin typeface="+mj-lt"/>
                <a:ea typeface="+mj-ea"/>
                <a:cs typeface="+mj-cs"/>
              </a:rPr>
              <a:t>Implements any Two 4-input Functions</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1573214"/>
            <a:ext cx="5243512"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5060" name="Line 4"/>
          <p:cNvSpPr>
            <a:spLocks noChangeShapeType="1"/>
          </p:cNvSpPr>
          <p:nvPr/>
        </p:nvSpPr>
        <p:spPr bwMode="auto">
          <a:xfrm>
            <a:off x="4019550" y="2425700"/>
            <a:ext cx="533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61" name="Line 5"/>
          <p:cNvSpPr>
            <a:spLocks noChangeShapeType="1"/>
          </p:cNvSpPr>
          <p:nvPr/>
        </p:nvSpPr>
        <p:spPr bwMode="auto">
          <a:xfrm>
            <a:off x="4043363" y="2538413"/>
            <a:ext cx="5318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62" name="Line 6"/>
          <p:cNvSpPr>
            <a:spLocks noChangeShapeType="1"/>
          </p:cNvSpPr>
          <p:nvPr/>
        </p:nvSpPr>
        <p:spPr bwMode="auto">
          <a:xfrm>
            <a:off x="4013200" y="2628900"/>
            <a:ext cx="533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63" name="Line 7"/>
          <p:cNvSpPr>
            <a:spLocks noChangeShapeType="1"/>
          </p:cNvSpPr>
          <p:nvPr/>
        </p:nvSpPr>
        <p:spPr bwMode="auto">
          <a:xfrm>
            <a:off x="4037013" y="2741613"/>
            <a:ext cx="5318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64" name="Line 8"/>
          <p:cNvSpPr>
            <a:spLocks noChangeShapeType="1"/>
          </p:cNvSpPr>
          <p:nvPr/>
        </p:nvSpPr>
        <p:spPr bwMode="auto">
          <a:xfrm>
            <a:off x="5527675" y="2522538"/>
            <a:ext cx="11112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65" name="Line 9"/>
          <p:cNvSpPr>
            <a:spLocks noChangeShapeType="1"/>
          </p:cNvSpPr>
          <p:nvPr/>
        </p:nvSpPr>
        <p:spPr bwMode="auto">
          <a:xfrm>
            <a:off x="6637338" y="2474913"/>
            <a:ext cx="16446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66" name="Text Box 10"/>
          <p:cNvSpPr txBox="1">
            <a:spLocks noChangeArrowheads="1"/>
          </p:cNvSpPr>
          <p:nvPr/>
        </p:nvSpPr>
        <p:spPr bwMode="auto">
          <a:xfrm>
            <a:off x="8672514" y="2136776"/>
            <a:ext cx="13858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215" tIns="45107" rIns="90215" bIns="4510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FF"/>
                </a:solidFill>
              </a:rPr>
              <a:t>4-input function</a:t>
            </a:r>
          </a:p>
        </p:txBody>
      </p:sp>
      <p:sp>
        <p:nvSpPr>
          <p:cNvPr id="45067" name="Line 12"/>
          <p:cNvSpPr>
            <a:spLocks noChangeShapeType="1"/>
          </p:cNvSpPr>
          <p:nvPr/>
        </p:nvSpPr>
        <p:spPr bwMode="auto">
          <a:xfrm>
            <a:off x="4059238" y="4457700"/>
            <a:ext cx="531812"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68" name="Line 13"/>
          <p:cNvSpPr>
            <a:spLocks noChangeShapeType="1"/>
          </p:cNvSpPr>
          <p:nvPr/>
        </p:nvSpPr>
        <p:spPr bwMode="auto">
          <a:xfrm>
            <a:off x="4029076" y="4546600"/>
            <a:ext cx="531813"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69" name="Line 14"/>
          <p:cNvSpPr>
            <a:spLocks noChangeShapeType="1"/>
          </p:cNvSpPr>
          <p:nvPr/>
        </p:nvSpPr>
        <p:spPr bwMode="auto">
          <a:xfrm>
            <a:off x="4052888" y="4659313"/>
            <a:ext cx="531812"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70" name="Line 15"/>
          <p:cNvSpPr>
            <a:spLocks noChangeShapeType="1"/>
          </p:cNvSpPr>
          <p:nvPr/>
        </p:nvSpPr>
        <p:spPr bwMode="auto">
          <a:xfrm>
            <a:off x="5511800" y="4489450"/>
            <a:ext cx="1214438"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71" name="Line 16"/>
          <p:cNvSpPr>
            <a:spLocks noChangeShapeType="1"/>
          </p:cNvSpPr>
          <p:nvPr/>
        </p:nvSpPr>
        <p:spPr bwMode="auto">
          <a:xfrm>
            <a:off x="7261226" y="4138614"/>
            <a:ext cx="415925"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72" name="Line 17"/>
          <p:cNvSpPr>
            <a:spLocks noChangeShapeType="1"/>
          </p:cNvSpPr>
          <p:nvPr/>
        </p:nvSpPr>
        <p:spPr bwMode="auto">
          <a:xfrm>
            <a:off x="7832726" y="4138614"/>
            <a:ext cx="415925"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73" name="Line 18"/>
          <p:cNvSpPr>
            <a:spLocks noChangeShapeType="1"/>
          </p:cNvSpPr>
          <p:nvPr/>
        </p:nvSpPr>
        <p:spPr bwMode="auto">
          <a:xfrm flipH="1">
            <a:off x="7096126" y="3871913"/>
            <a:ext cx="3175" cy="1889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74" name="Line 19"/>
          <p:cNvSpPr>
            <a:spLocks noChangeShapeType="1"/>
          </p:cNvSpPr>
          <p:nvPr/>
        </p:nvSpPr>
        <p:spPr bwMode="auto">
          <a:xfrm flipV="1">
            <a:off x="6743700" y="3965575"/>
            <a:ext cx="0" cy="53975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75" name="Line 20"/>
          <p:cNvSpPr>
            <a:spLocks noChangeShapeType="1"/>
          </p:cNvSpPr>
          <p:nvPr/>
        </p:nvSpPr>
        <p:spPr bwMode="auto">
          <a:xfrm flipV="1">
            <a:off x="7077075" y="3865563"/>
            <a:ext cx="1214438" cy="635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76" name="Line 21"/>
          <p:cNvSpPr>
            <a:spLocks noChangeShapeType="1"/>
          </p:cNvSpPr>
          <p:nvPr/>
        </p:nvSpPr>
        <p:spPr bwMode="auto">
          <a:xfrm flipV="1">
            <a:off x="6737350" y="3932238"/>
            <a:ext cx="222250" cy="476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5077" name="Text Box 22"/>
          <p:cNvSpPr txBox="1">
            <a:spLocks noChangeArrowheads="1"/>
          </p:cNvSpPr>
          <p:nvPr/>
        </p:nvSpPr>
        <p:spPr bwMode="auto">
          <a:xfrm>
            <a:off x="8666163" y="3579813"/>
            <a:ext cx="13843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215" tIns="45107" rIns="90215" bIns="4510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FF00"/>
                </a:solidFill>
              </a:rPr>
              <a:t>3-input function;</a:t>
            </a:r>
          </a:p>
          <a:p>
            <a:pPr eaLnBrk="1" hangingPunct="1">
              <a:spcBef>
                <a:spcPct val="50000"/>
              </a:spcBef>
            </a:pPr>
            <a:r>
              <a:rPr lang="en-US" altLang="en-US">
                <a:solidFill>
                  <a:srgbClr val="FF0000"/>
                </a:solidFill>
              </a:rPr>
              <a:t>registered</a:t>
            </a:r>
          </a:p>
        </p:txBody>
      </p:sp>
    </p:spTree>
    <p:extLst>
      <p:ext uri="{BB962C8B-B14F-4D97-AF65-F5344CB8AC3E}">
        <p14:creationId xmlns:p14="http://schemas.microsoft.com/office/powerpoint/2010/main" val="2910827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1573214"/>
            <a:ext cx="5243512"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6083" name="Line 4"/>
          <p:cNvSpPr>
            <a:spLocks noChangeShapeType="1"/>
          </p:cNvSpPr>
          <p:nvPr/>
        </p:nvSpPr>
        <p:spPr bwMode="auto">
          <a:xfrm>
            <a:off x="4019550" y="2425700"/>
            <a:ext cx="533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84" name="Line 5"/>
          <p:cNvSpPr>
            <a:spLocks noChangeShapeType="1"/>
          </p:cNvSpPr>
          <p:nvPr/>
        </p:nvSpPr>
        <p:spPr bwMode="auto">
          <a:xfrm>
            <a:off x="4043363" y="2538413"/>
            <a:ext cx="5318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85" name="Line 6"/>
          <p:cNvSpPr>
            <a:spLocks noChangeShapeType="1"/>
          </p:cNvSpPr>
          <p:nvPr/>
        </p:nvSpPr>
        <p:spPr bwMode="auto">
          <a:xfrm>
            <a:off x="4013200" y="2628900"/>
            <a:ext cx="533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86" name="Line 7"/>
          <p:cNvSpPr>
            <a:spLocks noChangeShapeType="1"/>
          </p:cNvSpPr>
          <p:nvPr/>
        </p:nvSpPr>
        <p:spPr bwMode="auto">
          <a:xfrm>
            <a:off x="4037013" y="2741613"/>
            <a:ext cx="5318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87" name="Line 8"/>
          <p:cNvSpPr>
            <a:spLocks noChangeShapeType="1"/>
          </p:cNvSpPr>
          <p:nvPr/>
        </p:nvSpPr>
        <p:spPr bwMode="auto">
          <a:xfrm>
            <a:off x="5495925" y="2528888"/>
            <a:ext cx="7508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88" name="Line 9"/>
          <p:cNvSpPr>
            <a:spLocks noChangeShapeType="1"/>
          </p:cNvSpPr>
          <p:nvPr/>
        </p:nvSpPr>
        <p:spPr bwMode="auto">
          <a:xfrm flipV="1">
            <a:off x="6492876" y="3633788"/>
            <a:ext cx="1666875"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89" name="Text Box 10"/>
          <p:cNvSpPr txBox="1">
            <a:spLocks noChangeArrowheads="1"/>
          </p:cNvSpPr>
          <p:nvPr/>
        </p:nvSpPr>
        <p:spPr bwMode="auto">
          <a:xfrm>
            <a:off x="8548688" y="3246438"/>
            <a:ext cx="168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215" tIns="45107" rIns="90215" bIns="4510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FF"/>
                </a:solidFill>
              </a:rPr>
              <a:t>e.g. 9-input parity</a:t>
            </a:r>
          </a:p>
        </p:txBody>
      </p:sp>
      <p:sp>
        <p:nvSpPr>
          <p:cNvPr id="46090" name="Line 11"/>
          <p:cNvSpPr>
            <a:spLocks noChangeShapeType="1"/>
          </p:cNvSpPr>
          <p:nvPr/>
        </p:nvSpPr>
        <p:spPr bwMode="auto">
          <a:xfrm>
            <a:off x="4043363" y="4457700"/>
            <a:ext cx="5318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91" name="Line 12"/>
          <p:cNvSpPr>
            <a:spLocks noChangeShapeType="1"/>
          </p:cNvSpPr>
          <p:nvPr/>
        </p:nvSpPr>
        <p:spPr bwMode="auto">
          <a:xfrm>
            <a:off x="4029076" y="4546600"/>
            <a:ext cx="53181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92" name="Line 13"/>
          <p:cNvSpPr>
            <a:spLocks noChangeShapeType="1"/>
          </p:cNvSpPr>
          <p:nvPr/>
        </p:nvSpPr>
        <p:spPr bwMode="auto">
          <a:xfrm>
            <a:off x="4037013" y="4659313"/>
            <a:ext cx="5318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93" name="Line 14"/>
          <p:cNvSpPr>
            <a:spLocks noChangeShapeType="1"/>
          </p:cNvSpPr>
          <p:nvPr/>
        </p:nvSpPr>
        <p:spPr bwMode="auto">
          <a:xfrm>
            <a:off x="5511801" y="4489450"/>
            <a:ext cx="771525"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94" name="Line 15"/>
          <p:cNvSpPr>
            <a:spLocks noChangeShapeType="1"/>
          </p:cNvSpPr>
          <p:nvPr/>
        </p:nvSpPr>
        <p:spPr bwMode="auto">
          <a:xfrm flipV="1">
            <a:off x="6275388" y="3732214"/>
            <a:ext cx="0" cy="75723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95" name="Line 16"/>
          <p:cNvSpPr>
            <a:spLocks noChangeShapeType="1"/>
          </p:cNvSpPr>
          <p:nvPr/>
        </p:nvSpPr>
        <p:spPr bwMode="auto">
          <a:xfrm flipV="1">
            <a:off x="6254751" y="3722688"/>
            <a:ext cx="117475" cy="476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96" name="Line 17"/>
          <p:cNvSpPr>
            <a:spLocks noChangeShapeType="1"/>
          </p:cNvSpPr>
          <p:nvPr/>
        </p:nvSpPr>
        <p:spPr bwMode="auto">
          <a:xfrm>
            <a:off x="4043363" y="4351338"/>
            <a:ext cx="5318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97" name="Line 18"/>
          <p:cNvSpPr>
            <a:spLocks noChangeShapeType="1"/>
          </p:cNvSpPr>
          <p:nvPr/>
        </p:nvSpPr>
        <p:spPr bwMode="auto">
          <a:xfrm>
            <a:off x="6251575" y="2538413"/>
            <a:ext cx="1588" cy="1016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98" name="Line 19"/>
          <p:cNvSpPr>
            <a:spLocks noChangeShapeType="1"/>
          </p:cNvSpPr>
          <p:nvPr/>
        </p:nvSpPr>
        <p:spPr bwMode="auto">
          <a:xfrm flipV="1">
            <a:off x="6246814" y="3560763"/>
            <a:ext cx="117475" cy="476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099" name="Line 20"/>
          <p:cNvSpPr>
            <a:spLocks noChangeShapeType="1"/>
          </p:cNvSpPr>
          <p:nvPr/>
        </p:nvSpPr>
        <p:spPr bwMode="auto">
          <a:xfrm flipV="1">
            <a:off x="4051300" y="4198938"/>
            <a:ext cx="23764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46100" name="Line 21"/>
          <p:cNvSpPr>
            <a:spLocks noChangeShapeType="1"/>
          </p:cNvSpPr>
          <p:nvPr/>
        </p:nvSpPr>
        <p:spPr bwMode="auto">
          <a:xfrm flipV="1">
            <a:off x="6413500" y="3803650"/>
            <a:ext cx="0" cy="3635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23" name="Rectangle 2"/>
          <p:cNvSpPr>
            <a:spLocks noGrp="1" noChangeArrowheads="1"/>
          </p:cNvSpPr>
          <p:nvPr>
            <p:ph type="title"/>
          </p:nvPr>
        </p:nvSpPr>
        <p:spPr/>
        <p:txBody>
          <a:bodyPr>
            <a:normAutofit/>
          </a:bodyPr>
          <a:lstStyle/>
          <a:p>
            <a:pPr>
              <a:defRPr/>
            </a:pPr>
            <a:r>
              <a:rPr lang="en-US" dirty="0"/>
              <a:t>Implement Some Larger Functions</a:t>
            </a:r>
          </a:p>
        </p:txBody>
      </p:sp>
    </p:spTree>
    <p:extLst>
      <p:ext uri="{BB962C8B-B14F-4D97-AF65-F5344CB8AC3E}">
        <p14:creationId xmlns:p14="http://schemas.microsoft.com/office/powerpoint/2010/main" val="40106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1"/>
          </p:nvPr>
        </p:nvSpPr>
        <p:spPr>
          <a:noFill/>
        </p:spPr>
        <p:txBody>
          <a:bodyPr/>
          <a:lstStyle>
            <a:lvl1pPr algn="ctr" defTabSz="915233">
              <a:defRPr sz="2369">
                <a:solidFill>
                  <a:schemeClr val="tx1"/>
                </a:solidFill>
                <a:latin typeface="Times New Roman" panose="02020603050405020304" pitchFamily="18" charset="0"/>
              </a:defRPr>
            </a:lvl1pPr>
            <a:lvl2pPr marL="733440" indent="-282092" algn="ctr" defTabSz="915233">
              <a:defRPr sz="2369">
                <a:solidFill>
                  <a:schemeClr val="tx1"/>
                </a:solidFill>
                <a:latin typeface="Times New Roman" panose="02020603050405020304" pitchFamily="18" charset="0"/>
              </a:defRPr>
            </a:lvl2pPr>
            <a:lvl3pPr marL="1128370" indent="-225674" algn="ctr" defTabSz="915233">
              <a:defRPr sz="2369">
                <a:solidFill>
                  <a:schemeClr val="tx1"/>
                </a:solidFill>
                <a:latin typeface="Times New Roman" panose="02020603050405020304" pitchFamily="18" charset="0"/>
              </a:defRPr>
            </a:lvl3pPr>
            <a:lvl4pPr marL="1579717" indent="-225674" algn="ctr" defTabSz="915233">
              <a:defRPr sz="2369">
                <a:solidFill>
                  <a:schemeClr val="tx1"/>
                </a:solidFill>
                <a:latin typeface="Times New Roman" panose="02020603050405020304" pitchFamily="18" charset="0"/>
              </a:defRPr>
            </a:lvl4pPr>
            <a:lvl5pPr marL="2031065" indent="-225674" algn="ctr" defTabSz="915233">
              <a:defRPr sz="2369">
                <a:solidFill>
                  <a:schemeClr val="tx1"/>
                </a:solidFill>
                <a:latin typeface="Times New Roman" panose="02020603050405020304" pitchFamily="18" charset="0"/>
              </a:defRPr>
            </a:lvl5pPr>
            <a:lvl6pPr marL="2482413" indent="-225674" algn="ctr" defTabSz="915233" eaLnBrk="0" fontAlgn="base" hangingPunct="0">
              <a:spcBef>
                <a:spcPct val="0"/>
              </a:spcBef>
              <a:spcAft>
                <a:spcPct val="0"/>
              </a:spcAft>
              <a:defRPr sz="2369">
                <a:solidFill>
                  <a:schemeClr val="tx1"/>
                </a:solidFill>
                <a:latin typeface="Times New Roman" panose="02020603050405020304" pitchFamily="18" charset="0"/>
              </a:defRPr>
            </a:lvl6pPr>
            <a:lvl7pPr marL="2933761" indent="-225674" algn="ctr" defTabSz="915233" eaLnBrk="0" fontAlgn="base" hangingPunct="0">
              <a:spcBef>
                <a:spcPct val="0"/>
              </a:spcBef>
              <a:spcAft>
                <a:spcPct val="0"/>
              </a:spcAft>
              <a:defRPr sz="2369">
                <a:solidFill>
                  <a:schemeClr val="tx1"/>
                </a:solidFill>
                <a:latin typeface="Times New Roman" panose="02020603050405020304" pitchFamily="18" charset="0"/>
              </a:defRPr>
            </a:lvl7pPr>
            <a:lvl8pPr marL="3385109" indent="-225674" algn="ctr" defTabSz="915233" eaLnBrk="0" fontAlgn="base" hangingPunct="0">
              <a:spcBef>
                <a:spcPct val="0"/>
              </a:spcBef>
              <a:spcAft>
                <a:spcPct val="0"/>
              </a:spcAft>
              <a:defRPr sz="2369">
                <a:solidFill>
                  <a:schemeClr val="tx1"/>
                </a:solidFill>
                <a:latin typeface="Times New Roman" panose="02020603050405020304" pitchFamily="18" charset="0"/>
              </a:defRPr>
            </a:lvl8pPr>
            <a:lvl9pPr marL="3836457" indent="-225674" algn="ctr" defTabSz="915233" eaLnBrk="0" fontAlgn="base" hangingPunct="0">
              <a:spcBef>
                <a:spcPct val="0"/>
              </a:spcBef>
              <a:spcAft>
                <a:spcPct val="0"/>
              </a:spcAft>
              <a:defRPr sz="2369">
                <a:solidFill>
                  <a:schemeClr val="tx1"/>
                </a:solidFill>
                <a:latin typeface="Times New Roman" panose="02020603050405020304" pitchFamily="18" charset="0"/>
              </a:defRPr>
            </a:lvl9pPr>
          </a:lstStyle>
          <a:p>
            <a:r>
              <a:rPr lang="en-US" altLang="en-US" sz="1185">
                <a:solidFill>
                  <a:schemeClr val="bg2"/>
                </a:solidFill>
                <a:latin typeface="Arial" panose="020B0604020202020204" pitchFamily="34" charset="0"/>
              </a:rPr>
              <a:t>Xilinx FPGAs - </a:t>
            </a:r>
            <a:fld id="{443367DC-6079-41A1-94BC-8F65D1B9B92F}" type="slidenum">
              <a:rPr lang="en-US" altLang="en-US" sz="1185">
                <a:solidFill>
                  <a:schemeClr val="bg2"/>
                </a:solidFill>
                <a:latin typeface="Arial" panose="020B0604020202020204" pitchFamily="34" charset="0"/>
              </a:rPr>
              <a:pPr/>
              <a:t>47</a:t>
            </a:fld>
            <a:endParaRPr lang="en-US" altLang="en-US" sz="1185">
              <a:solidFill>
                <a:schemeClr val="bg2"/>
              </a:solidFill>
              <a:latin typeface="Arial" panose="020B0604020202020204" pitchFamily="34" charset="0"/>
            </a:endParaRPr>
          </a:p>
        </p:txBody>
      </p:sp>
      <p:sp>
        <p:nvSpPr>
          <p:cNvPr id="26627" name="Rectangle 2"/>
          <p:cNvSpPr>
            <a:spLocks noGrp="1" noChangeArrowheads="1"/>
          </p:cNvSpPr>
          <p:nvPr>
            <p:ph type="title"/>
          </p:nvPr>
        </p:nvSpPr>
        <p:spPr/>
        <p:txBody>
          <a:bodyPr/>
          <a:lstStyle/>
          <a:p>
            <a:r>
              <a:rPr lang="en-US" altLang="en-US" smtClean="0"/>
              <a:t>Implements any 5-input Function</a:t>
            </a: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129" y="1573454"/>
            <a:ext cx="5248501" cy="467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Line 4"/>
          <p:cNvSpPr>
            <a:spLocks noChangeShapeType="1"/>
          </p:cNvSpPr>
          <p:nvPr/>
        </p:nvSpPr>
        <p:spPr bwMode="auto">
          <a:xfrm>
            <a:off x="4017913" y="2426002"/>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30" name="Line 5"/>
          <p:cNvSpPr>
            <a:spLocks noChangeShapeType="1"/>
          </p:cNvSpPr>
          <p:nvPr/>
        </p:nvSpPr>
        <p:spPr bwMode="auto">
          <a:xfrm>
            <a:off x="4041421" y="2538839"/>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31" name="Line 6"/>
          <p:cNvSpPr>
            <a:spLocks noChangeShapeType="1"/>
          </p:cNvSpPr>
          <p:nvPr/>
        </p:nvSpPr>
        <p:spPr bwMode="auto">
          <a:xfrm>
            <a:off x="4011644" y="2628169"/>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32" name="Line 7"/>
          <p:cNvSpPr>
            <a:spLocks noChangeShapeType="1"/>
          </p:cNvSpPr>
          <p:nvPr/>
        </p:nvSpPr>
        <p:spPr bwMode="auto">
          <a:xfrm>
            <a:off x="4035153" y="2741006"/>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33" name="Line 8"/>
          <p:cNvSpPr>
            <a:spLocks noChangeShapeType="1"/>
          </p:cNvSpPr>
          <p:nvPr/>
        </p:nvSpPr>
        <p:spPr bwMode="auto">
          <a:xfrm>
            <a:off x="5495769" y="2529436"/>
            <a:ext cx="75068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34" name="Line 9"/>
          <p:cNvSpPr>
            <a:spLocks noChangeShapeType="1"/>
          </p:cNvSpPr>
          <p:nvPr/>
        </p:nvSpPr>
        <p:spPr bwMode="auto">
          <a:xfrm flipV="1">
            <a:off x="6492499" y="3634302"/>
            <a:ext cx="166905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35" name="Text Box 10"/>
          <p:cNvSpPr txBox="1">
            <a:spLocks noChangeArrowheads="1"/>
          </p:cNvSpPr>
          <p:nvPr/>
        </p:nvSpPr>
        <p:spPr bwMode="auto">
          <a:xfrm>
            <a:off x="8683423" y="3231535"/>
            <a:ext cx="1386958" cy="82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369">
                <a:solidFill>
                  <a:srgbClr val="0000FF"/>
                </a:solidFill>
              </a:rPr>
              <a:t>5-input function</a:t>
            </a:r>
          </a:p>
        </p:txBody>
      </p:sp>
      <p:sp>
        <p:nvSpPr>
          <p:cNvPr id="26636" name="Line 11"/>
          <p:cNvSpPr>
            <a:spLocks noChangeShapeType="1"/>
          </p:cNvSpPr>
          <p:nvPr/>
        </p:nvSpPr>
        <p:spPr bwMode="auto">
          <a:xfrm>
            <a:off x="4041421" y="4457073"/>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37" name="Line 12"/>
          <p:cNvSpPr>
            <a:spLocks noChangeShapeType="1"/>
          </p:cNvSpPr>
          <p:nvPr/>
        </p:nvSpPr>
        <p:spPr bwMode="auto">
          <a:xfrm>
            <a:off x="4027316" y="4546403"/>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38" name="Line 13"/>
          <p:cNvSpPr>
            <a:spLocks noChangeShapeType="1"/>
          </p:cNvSpPr>
          <p:nvPr/>
        </p:nvSpPr>
        <p:spPr bwMode="auto">
          <a:xfrm>
            <a:off x="4035153" y="4659240"/>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39" name="Line 14"/>
          <p:cNvSpPr>
            <a:spLocks noChangeShapeType="1"/>
          </p:cNvSpPr>
          <p:nvPr/>
        </p:nvSpPr>
        <p:spPr bwMode="auto">
          <a:xfrm>
            <a:off x="5511441" y="4489984"/>
            <a:ext cx="77262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40" name="Line 18"/>
          <p:cNvSpPr>
            <a:spLocks noChangeShapeType="1"/>
          </p:cNvSpPr>
          <p:nvPr/>
        </p:nvSpPr>
        <p:spPr bwMode="auto">
          <a:xfrm flipV="1">
            <a:off x="6276227" y="3731467"/>
            <a:ext cx="0" cy="75851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41" name="Line 20"/>
          <p:cNvSpPr>
            <a:spLocks noChangeShapeType="1"/>
          </p:cNvSpPr>
          <p:nvPr/>
        </p:nvSpPr>
        <p:spPr bwMode="auto">
          <a:xfrm flipV="1">
            <a:off x="6254286" y="3722064"/>
            <a:ext cx="117538" cy="4701"/>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42" name="Line 22"/>
          <p:cNvSpPr>
            <a:spLocks noChangeShapeType="1"/>
          </p:cNvSpPr>
          <p:nvPr/>
        </p:nvSpPr>
        <p:spPr bwMode="auto">
          <a:xfrm>
            <a:off x="4041421" y="4352072"/>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43" name="Line 23"/>
          <p:cNvSpPr>
            <a:spLocks noChangeShapeType="1"/>
          </p:cNvSpPr>
          <p:nvPr/>
        </p:nvSpPr>
        <p:spPr bwMode="auto">
          <a:xfrm>
            <a:off x="6251152" y="2538839"/>
            <a:ext cx="1567" cy="101553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44" name="Line 24"/>
          <p:cNvSpPr>
            <a:spLocks noChangeShapeType="1"/>
          </p:cNvSpPr>
          <p:nvPr/>
        </p:nvSpPr>
        <p:spPr bwMode="auto">
          <a:xfrm flipV="1">
            <a:off x="6246450" y="3560644"/>
            <a:ext cx="117539" cy="470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45" name="Line 25"/>
          <p:cNvSpPr>
            <a:spLocks noChangeShapeType="1"/>
          </p:cNvSpPr>
          <p:nvPr/>
        </p:nvSpPr>
        <p:spPr bwMode="auto">
          <a:xfrm flipV="1">
            <a:off x="4049257" y="4198488"/>
            <a:ext cx="237898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26646" name="Line 26"/>
          <p:cNvSpPr>
            <a:spLocks noChangeShapeType="1"/>
          </p:cNvSpPr>
          <p:nvPr/>
        </p:nvSpPr>
        <p:spPr bwMode="auto">
          <a:xfrm flipV="1">
            <a:off x="6414139" y="3803558"/>
            <a:ext cx="0" cy="36358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Tree>
    <p:extLst>
      <p:ext uri="{BB962C8B-B14F-4D97-AF65-F5344CB8AC3E}">
        <p14:creationId xmlns:p14="http://schemas.microsoft.com/office/powerpoint/2010/main" val="37268897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1"/>
          </p:nvPr>
        </p:nvSpPr>
        <p:spPr>
          <a:noFill/>
        </p:spPr>
        <p:txBody>
          <a:bodyPr/>
          <a:lstStyle>
            <a:lvl1pPr algn="ctr" defTabSz="915233">
              <a:defRPr sz="2369">
                <a:solidFill>
                  <a:schemeClr val="tx1"/>
                </a:solidFill>
                <a:latin typeface="Times New Roman" panose="02020603050405020304" pitchFamily="18" charset="0"/>
              </a:defRPr>
            </a:lvl1pPr>
            <a:lvl2pPr marL="733440" indent="-282092" algn="ctr" defTabSz="915233">
              <a:defRPr sz="2369">
                <a:solidFill>
                  <a:schemeClr val="tx1"/>
                </a:solidFill>
                <a:latin typeface="Times New Roman" panose="02020603050405020304" pitchFamily="18" charset="0"/>
              </a:defRPr>
            </a:lvl2pPr>
            <a:lvl3pPr marL="1128370" indent="-225674" algn="ctr" defTabSz="915233">
              <a:defRPr sz="2369">
                <a:solidFill>
                  <a:schemeClr val="tx1"/>
                </a:solidFill>
                <a:latin typeface="Times New Roman" panose="02020603050405020304" pitchFamily="18" charset="0"/>
              </a:defRPr>
            </a:lvl3pPr>
            <a:lvl4pPr marL="1579717" indent="-225674" algn="ctr" defTabSz="915233">
              <a:defRPr sz="2369">
                <a:solidFill>
                  <a:schemeClr val="tx1"/>
                </a:solidFill>
                <a:latin typeface="Times New Roman" panose="02020603050405020304" pitchFamily="18" charset="0"/>
              </a:defRPr>
            </a:lvl4pPr>
            <a:lvl5pPr marL="2031065" indent="-225674" algn="ctr" defTabSz="915233">
              <a:defRPr sz="2369">
                <a:solidFill>
                  <a:schemeClr val="tx1"/>
                </a:solidFill>
                <a:latin typeface="Times New Roman" panose="02020603050405020304" pitchFamily="18" charset="0"/>
              </a:defRPr>
            </a:lvl5pPr>
            <a:lvl6pPr marL="2482413" indent="-225674" algn="ctr" defTabSz="915233" eaLnBrk="0" fontAlgn="base" hangingPunct="0">
              <a:spcBef>
                <a:spcPct val="0"/>
              </a:spcBef>
              <a:spcAft>
                <a:spcPct val="0"/>
              </a:spcAft>
              <a:defRPr sz="2369">
                <a:solidFill>
                  <a:schemeClr val="tx1"/>
                </a:solidFill>
                <a:latin typeface="Times New Roman" panose="02020603050405020304" pitchFamily="18" charset="0"/>
              </a:defRPr>
            </a:lvl6pPr>
            <a:lvl7pPr marL="2933761" indent="-225674" algn="ctr" defTabSz="915233" eaLnBrk="0" fontAlgn="base" hangingPunct="0">
              <a:spcBef>
                <a:spcPct val="0"/>
              </a:spcBef>
              <a:spcAft>
                <a:spcPct val="0"/>
              </a:spcAft>
              <a:defRPr sz="2369">
                <a:solidFill>
                  <a:schemeClr val="tx1"/>
                </a:solidFill>
                <a:latin typeface="Times New Roman" panose="02020603050405020304" pitchFamily="18" charset="0"/>
              </a:defRPr>
            </a:lvl7pPr>
            <a:lvl8pPr marL="3385109" indent="-225674" algn="ctr" defTabSz="915233" eaLnBrk="0" fontAlgn="base" hangingPunct="0">
              <a:spcBef>
                <a:spcPct val="0"/>
              </a:spcBef>
              <a:spcAft>
                <a:spcPct val="0"/>
              </a:spcAft>
              <a:defRPr sz="2369">
                <a:solidFill>
                  <a:schemeClr val="tx1"/>
                </a:solidFill>
                <a:latin typeface="Times New Roman" panose="02020603050405020304" pitchFamily="18" charset="0"/>
              </a:defRPr>
            </a:lvl8pPr>
            <a:lvl9pPr marL="3836457" indent="-225674" algn="ctr" defTabSz="915233" eaLnBrk="0" fontAlgn="base" hangingPunct="0">
              <a:spcBef>
                <a:spcPct val="0"/>
              </a:spcBef>
              <a:spcAft>
                <a:spcPct val="0"/>
              </a:spcAft>
              <a:defRPr sz="2369">
                <a:solidFill>
                  <a:schemeClr val="tx1"/>
                </a:solidFill>
                <a:latin typeface="Times New Roman" panose="02020603050405020304" pitchFamily="18" charset="0"/>
              </a:defRPr>
            </a:lvl9pPr>
          </a:lstStyle>
          <a:p>
            <a:r>
              <a:rPr lang="en-US" altLang="en-US" sz="1185">
                <a:solidFill>
                  <a:schemeClr val="bg2"/>
                </a:solidFill>
                <a:latin typeface="Arial" panose="020B0604020202020204" pitchFamily="34" charset="0"/>
              </a:rPr>
              <a:t>Xilinx FPGAs - </a:t>
            </a:r>
            <a:fld id="{E1CF0A71-672D-4304-B6F1-79EE75E90BD5}" type="slidenum">
              <a:rPr lang="en-US" altLang="en-US" sz="1185">
                <a:solidFill>
                  <a:schemeClr val="bg2"/>
                </a:solidFill>
                <a:latin typeface="Arial" panose="020B0604020202020204" pitchFamily="34" charset="0"/>
              </a:rPr>
              <a:pPr/>
              <a:t>48</a:t>
            </a:fld>
            <a:endParaRPr lang="en-US" altLang="en-US" sz="1185">
              <a:solidFill>
                <a:schemeClr val="bg2"/>
              </a:solidFill>
              <a:latin typeface="Arial" panose="020B0604020202020204" pitchFamily="34" charset="0"/>
            </a:endParaRPr>
          </a:p>
        </p:txBody>
      </p:sp>
      <p:sp>
        <p:nvSpPr>
          <p:cNvPr id="30723" name="Rectangle 2"/>
          <p:cNvSpPr>
            <a:spLocks noGrp="1" noChangeArrowheads="1"/>
          </p:cNvSpPr>
          <p:nvPr>
            <p:ph type="title"/>
          </p:nvPr>
        </p:nvSpPr>
        <p:spPr/>
        <p:txBody>
          <a:bodyPr/>
          <a:lstStyle/>
          <a:p>
            <a:r>
              <a:rPr lang="en-US" altLang="en-US" smtClean="0"/>
              <a:t>Two Slices: Any 6-input Function</a:t>
            </a:r>
          </a:p>
        </p:txBody>
      </p:sp>
      <p:pic>
        <p:nvPicPr>
          <p:cNvPr id="307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129" y="1573454"/>
            <a:ext cx="5248501" cy="467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Line 4"/>
          <p:cNvSpPr>
            <a:spLocks noChangeShapeType="1"/>
          </p:cNvSpPr>
          <p:nvPr/>
        </p:nvSpPr>
        <p:spPr bwMode="auto">
          <a:xfrm>
            <a:off x="4017913" y="2426002"/>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26" name="Line 5"/>
          <p:cNvSpPr>
            <a:spLocks noChangeShapeType="1"/>
          </p:cNvSpPr>
          <p:nvPr/>
        </p:nvSpPr>
        <p:spPr bwMode="auto">
          <a:xfrm>
            <a:off x="4041421" y="2538839"/>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27" name="Line 6"/>
          <p:cNvSpPr>
            <a:spLocks noChangeShapeType="1"/>
          </p:cNvSpPr>
          <p:nvPr/>
        </p:nvSpPr>
        <p:spPr bwMode="auto">
          <a:xfrm>
            <a:off x="4011644" y="2628169"/>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28" name="Line 7"/>
          <p:cNvSpPr>
            <a:spLocks noChangeShapeType="1"/>
          </p:cNvSpPr>
          <p:nvPr/>
        </p:nvSpPr>
        <p:spPr bwMode="auto">
          <a:xfrm>
            <a:off x="4035153" y="2741006"/>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29" name="Line 8"/>
          <p:cNvSpPr>
            <a:spLocks noChangeShapeType="1"/>
          </p:cNvSpPr>
          <p:nvPr/>
        </p:nvSpPr>
        <p:spPr bwMode="auto">
          <a:xfrm>
            <a:off x="5495769" y="2529436"/>
            <a:ext cx="75068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30" name="Line 9"/>
          <p:cNvSpPr>
            <a:spLocks noChangeShapeType="1"/>
          </p:cNvSpPr>
          <p:nvPr/>
        </p:nvSpPr>
        <p:spPr bwMode="auto">
          <a:xfrm flipV="1">
            <a:off x="3832986" y="3157878"/>
            <a:ext cx="2836604"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31" name="Text Box 10"/>
          <p:cNvSpPr txBox="1">
            <a:spLocks noChangeArrowheads="1"/>
          </p:cNvSpPr>
          <p:nvPr/>
        </p:nvSpPr>
        <p:spPr bwMode="auto">
          <a:xfrm>
            <a:off x="8683423" y="3231535"/>
            <a:ext cx="1386958" cy="82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369">
                <a:solidFill>
                  <a:srgbClr val="0000FF"/>
                </a:solidFill>
              </a:rPr>
              <a:t>6-input function</a:t>
            </a:r>
          </a:p>
        </p:txBody>
      </p:sp>
      <p:sp>
        <p:nvSpPr>
          <p:cNvPr id="30732" name="Line 11"/>
          <p:cNvSpPr>
            <a:spLocks noChangeShapeType="1"/>
          </p:cNvSpPr>
          <p:nvPr/>
        </p:nvSpPr>
        <p:spPr bwMode="auto">
          <a:xfrm>
            <a:off x="4041421" y="4457073"/>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33" name="Line 12"/>
          <p:cNvSpPr>
            <a:spLocks noChangeShapeType="1"/>
          </p:cNvSpPr>
          <p:nvPr/>
        </p:nvSpPr>
        <p:spPr bwMode="auto">
          <a:xfrm>
            <a:off x="4027316" y="4546403"/>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34" name="Line 13"/>
          <p:cNvSpPr>
            <a:spLocks noChangeShapeType="1"/>
          </p:cNvSpPr>
          <p:nvPr/>
        </p:nvSpPr>
        <p:spPr bwMode="auto">
          <a:xfrm>
            <a:off x="4035153" y="4659240"/>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35" name="Line 14"/>
          <p:cNvSpPr>
            <a:spLocks noChangeShapeType="1"/>
          </p:cNvSpPr>
          <p:nvPr/>
        </p:nvSpPr>
        <p:spPr bwMode="auto">
          <a:xfrm>
            <a:off x="5511441" y="4489984"/>
            <a:ext cx="77262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36" name="Line 15"/>
          <p:cNvSpPr>
            <a:spLocks noChangeShapeType="1"/>
          </p:cNvSpPr>
          <p:nvPr/>
        </p:nvSpPr>
        <p:spPr bwMode="auto">
          <a:xfrm flipV="1">
            <a:off x="6276227" y="3731467"/>
            <a:ext cx="0" cy="75851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37" name="Line 16"/>
          <p:cNvSpPr>
            <a:spLocks noChangeShapeType="1"/>
          </p:cNvSpPr>
          <p:nvPr/>
        </p:nvSpPr>
        <p:spPr bwMode="auto">
          <a:xfrm flipV="1">
            <a:off x="6254286" y="3722064"/>
            <a:ext cx="117538" cy="4701"/>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38" name="Line 17"/>
          <p:cNvSpPr>
            <a:spLocks noChangeShapeType="1"/>
          </p:cNvSpPr>
          <p:nvPr/>
        </p:nvSpPr>
        <p:spPr bwMode="auto">
          <a:xfrm>
            <a:off x="4041421" y="4352072"/>
            <a:ext cx="53284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39" name="Line 18"/>
          <p:cNvSpPr>
            <a:spLocks noChangeShapeType="1"/>
          </p:cNvSpPr>
          <p:nvPr/>
        </p:nvSpPr>
        <p:spPr bwMode="auto">
          <a:xfrm>
            <a:off x="6251152" y="2538839"/>
            <a:ext cx="1567" cy="101553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0" name="Line 19"/>
          <p:cNvSpPr>
            <a:spLocks noChangeShapeType="1"/>
          </p:cNvSpPr>
          <p:nvPr/>
        </p:nvSpPr>
        <p:spPr bwMode="auto">
          <a:xfrm flipV="1">
            <a:off x="6246450" y="3560644"/>
            <a:ext cx="117539" cy="470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1" name="Line 20"/>
          <p:cNvSpPr>
            <a:spLocks noChangeShapeType="1"/>
          </p:cNvSpPr>
          <p:nvPr/>
        </p:nvSpPr>
        <p:spPr bwMode="auto">
          <a:xfrm flipV="1">
            <a:off x="4049257" y="4198488"/>
            <a:ext cx="237898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2" name="Line 21"/>
          <p:cNvSpPr>
            <a:spLocks noChangeShapeType="1"/>
          </p:cNvSpPr>
          <p:nvPr/>
        </p:nvSpPr>
        <p:spPr bwMode="auto">
          <a:xfrm flipV="1">
            <a:off x="6414139" y="3803558"/>
            <a:ext cx="0" cy="36358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3" name="Line 22"/>
          <p:cNvSpPr>
            <a:spLocks noChangeShapeType="1"/>
          </p:cNvSpPr>
          <p:nvPr/>
        </p:nvSpPr>
        <p:spPr bwMode="auto">
          <a:xfrm flipV="1">
            <a:off x="3090140" y="3377283"/>
            <a:ext cx="350735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4" name="Line 23"/>
          <p:cNvSpPr>
            <a:spLocks noChangeShapeType="1"/>
          </p:cNvSpPr>
          <p:nvPr/>
        </p:nvSpPr>
        <p:spPr bwMode="auto">
          <a:xfrm flipV="1">
            <a:off x="6671157" y="3159445"/>
            <a:ext cx="0" cy="17865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5" name="Line 24"/>
          <p:cNvSpPr>
            <a:spLocks noChangeShapeType="1"/>
          </p:cNvSpPr>
          <p:nvPr/>
        </p:nvSpPr>
        <p:spPr bwMode="auto">
          <a:xfrm flipV="1">
            <a:off x="6718173" y="3439971"/>
            <a:ext cx="10500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6" name="Line 25"/>
          <p:cNvSpPr>
            <a:spLocks noChangeShapeType="1"/>
          </p:cNvSpPr>
          <p:nvPr/>
        </p:nvSpPr>
        <p:spPr bwMode="auto">
          <a:xfrm flipV="1">
            <a:off x="6484662" y="3529300"/>
            <a:ext cx="112837" cy="9559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7" name="Line 26"/>
          <p:cNvSpPr>
            <a:spLocks noChangeShapeType="1"/>
          </p:cNvSpPr>
          <p:nvPr/>
        </p:nvSpPr>
        <p:spPr bwMode="auto">
          <a:xfrm>
            <a:off x="6815339" y="2554512"/>
            <a:ext cx="1567" cy="912101"/>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8" name="Line 27"/>
          <p:cNvSpPr>
            <a:spLocks noChangeShapeType="1"/>
          </p:cNvSpPr>
          <p:nvPr/>
        </p:nvSpPr>
        <p:spPr bwMode="auto">
          <a:xfrm flipV="1">
            <a:off x="6831010" y="2552944"/>
            <a:ext cx="10500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49" name="Line 28"/>
          <p:cNvSpPr>
            <a:spLocks noChangeShapeType="1"/>
          </p:cNvSpPr>
          <p:nvPr/>
        </p:nvSpPr>
        <p:spPr bwMode="auto">
          <a:xfrm>
            <a:off x="6978325" y="2473017"/>
            <a:ext cx="135404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0750" name="Text Box 29"/>
          <p:cNvSpPr txBox="1">
            <a:spLocks noChangeArrowheads="1"/>
          </p:cNvSpPr>
          <p:nvPr/>
        </p:nvSpPr>
        <p:spPr bwMode="auto">
          <a:xfrm>
            <a:off x="1833258" y="2842873"/>
            <a:ext cx="1386959" cy="118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369">
                <a:solidFill>
                  <a:srgbClr val="FF0000"/>
                </a:solidFill>
              </a:rPr>
              <a:t>from other slice</a:t>
            </a:r>
          </a:p>
        </p:txBody>
      </p:sp>
    </p:spTree>
    <p:extLst>
      <p:ext uri="{BB962C8B-B14F-4D97-AF65-F5344CB8AC3E}">
        <p14:creationId xmlns:p14="http://schemas.microsoft.com/office/powerpoint/2010/main" val="2470276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1"/>
          </p:nvPr>
        </p:nvSpPr>
        <p:spPr>
          <a:noFill/>
        </p:spPr>
        <p:txBody>
          <a:bodyPr/>
          <a:lstStyle>
            <a:lvl1pPr algn="ctr" defTabSz="915233">
              <a:defRPr sz="2369">
                <a:solidFill>
                  <a:schemeClr val="tx1"/>
                </a:solidFill>
                <a:latin typeface="Times New Roman" panose="02020603050405020304" pitchFamily="18" charset="0"/>
              </a:defRPr>
            </a:lvl1pPr>
            <a:lvl2pPr marL="733440" indent="-282092" algn="ctr" defTabSz="915233">
              <a:defRPr sz="2369">
                <a:solidFill>
                  <a:schemeClr val="tx1"/>
                </a:solidFill>
                <a:latin typeface="Times New Roman" panose="02020603050405020304" pitchFamily="18" charset="0"/>
              </a:defRPr>
            </a:lvl2pPr>
            <a:lvl3pPr marL="1128370" indent="-225674" algn="ctr" defTabSz="915233">
              <a:defRPr sz="2369">
                <a:solidFill>
                  <a:schemeClr val="tx1"/>
                </a:solidFill>
                <a:latin typeface="Times New Roman" panose="02020603050405020304" pitchFamily="18" charset="0"/>
              </a:defRPr>
            </a:lvl3pPr>
            <a:lvl4pPr marL="1579717" indent="-225674" algn="ctr" defTabSz="915233">
              <a:defRPr sz="2369">
                <a:solidFill>
                  <a:schemeClr val="tx1"/>
                </a:solidFill>
                <a:latin typeface="Times New Roman" panose="02020603050405020304" pitchFamily="18" charset="0"/>
              </a:defRPr>
            </a:lvl4pPr>
            <a:lvl5pPr marL="2031065" indent="-225674" algn="ctr" defTabSz="915233">
              <a:defRPr sz="2369">
                <a:solidFill>
                  <a:schemeClr val="tx1"/>
                </a:solidFill>
                <a:latin typeface="Times New Roman" panose="02020603050405020304" pitchFamily="18" charset="0"/>
              </a:defRPr>
            </a:lvl5pPr>
            <a:lvl6pPr marL="2482413" indent="-225674" algn="ctr" defTabSz="915233" eaLnBrk="0" fontAlgn="base" hangingPunct="0">
              <a:spcBef>
                <a:spcPct val="0"/>
              </a:spcBef>
              <a:spcAft>
                <a:spcPct val="0"/>
              </a:spcAft>
              <a:defRPr sz="2369">
                <a:solidFill>
                  <a:schemeClr val="tx1"/>
                </a:solidFill>
                <a:latin typeface="Times New Roman" panose="02020603050405020304" pitchFamily="18" charset="0"/>
              </a:defRPr>
            </a:lvl6pPr>
            <a:lvl7pPr marL="2933761" indent="-225674" algn="ctr" defTabSz="915233" eaLnBrk="0" fontAlgn="base" hangingPunct="0">
              <a:spcBef>
                <a:spcPct val="0"/>
              </a:spcBef>
              <a:spcAft>
                <a:spcPct val="0"/>
              </a:spcAft>
              <a:defRPr sz="2369">
                <a:solidFill>
                  <a:schemeClr val="tx1"/>
                </a:solidFill>
                <a:latin typeface="Times New Roman" panose="02020603050405020304" pitchFamily="18" charset="0"/>
              </a:defRPr>
            </a:lvl7pPr>
            <a:lvl8pPr marL="3385109" indent="-225674" algn="ctr" defTabSz="915233" eaLnBrk="0" fontAlgn="base" hangingPunct="0">
              <a:spcBef>
                <a:spcPct val="0"/>
              </a:spcBef>
              <a:spcAft>
                <a:spcPct val="0"/>
              </a:spcAft>
              <a:defRPr sz="2369">
                <a:solidFill>
                  <a:schemeClr val="tx1"/>
                </a:solidFill>
                <a:latin typeface="Times New Roman" panose="02020603050405020304" pitchFamily="18" charset="0"/>
              </a:defRPr>
            </a:lvl8pPr>
            <a:lvl9pPr marL="3836457" indent="-225674" algn="ctr" defTabSz="915233" eaLnBrk="0" fontAlgn="base" hangingPunct="0">
              <a:spcBef>
                <a:spcPct val="0"/>
              </a:spcBef>
              <a:spcAft>
                <a:spcPct val="0"/>
              </a:spcAft>
              <a:defRPr sz="2369">
                <a:solidFill>
                  <a:schemeClr val="tx1"/>
                </a:solidFill>
                <a:latin typeface="Times New Roman" panose="02020603050405020304" pitchFamily="18" charset="0"/>
              </a:defRPr>
            </a:lvl9pPr>
          </a:lstStyle>
          <a:p>
            <a:r>
              <a:rPr lang="en-US" altLang="en-US" sz="1185">
                <a:solidFill>
                  <a:schemeClr val="bg2"/>
                </a:solidFill>
                <a:latin typeface="Arial" panose="020B0604020202020204" pitchFamily="34" charset="0"/>
              </a:rPr>
              <a:t>Xilinx FPGAs - </a:t>
            </a:r>
            <a:fld id="{277F96CD-17CD-4EC1-A3C1-8A95B0FF1D20}" type="slidenum">
              <a:rPr lang="en-US" altLang="en-US" sz="1185">
                <a:solidFill>
                  <a:schemeClr val="bg2"/>
                </a:solidFill>
                <a:latin typeface="Arial" panose="020B0604020202020204" pitchFamily="34" charset="0"/>
              </a:rPr>
              <a:pPr/>
              <a:t>49</a:t>
            </a:fld>
            <a:endParaRPr lang="en-US" altLang="en-US" sz="1185">
              <a:solidFill>
                <a:schemeClr val="bg2"/>
              </a:solidFill>
              <a:latin typeface="Arial" panose="020B0604020202020204" pitchFamily="34" charset="0"/>
            </a:endParaRPr>
          </a:p>
        </p:txBody>
      </p:sp>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129" y="1573454"/>
            <a:ext cx="5248501" cy="467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2"/>
          <p:cNvSpPr>
            <a:spLocks noGrp="1" noChangeArrowheads="1"/>
          </p:cNvSpPr>
          <p:nvPr>
            <p:ph type="title"/>
          </p:nvPr>
        </p:nvSpPr>
        <p:spPr/>
        <p:txBody>
          <a:bodyPr/>
          <a:lstStyle/>
          <a:p>
            <a:r>
              <a:rPr lang="en-US" altLang="en-US" smtClean="0"/>
              <a:t>Fast Carry Chain: Add two bits per slice</a:t>
            </a:r>
          </a:p>
        </p:txBody>
      </p:sp>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129" y="1573454"/>
            <a:ext cx="5248501" cy="467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Line 4"/>
          <p:cNvSpPr>
            <a:spLocks noChangeShapeType="1"/>
          </p:cNvSpPr>
          <p:nvPr/>
        </p:nvSpPr>
        <p:spPr bwMode="auto">
          <a:xfrm>
            <a:off x="3800075" y="4659240"/>
            <a:ext cx="758517"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23" name="Line 6"/>
          <p:cNvSpPr>
            <a:spLocks noChangeShapeType="1"/>
          </p:cNvSpPr>
          <p:nvPr/>
        </p:nvSpPr>
        <p:spPr bwMode="auto">
          <a:xfrm>
            <a:off x="3790672" y="4546403"/>
            <a:ext cx="758517"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24" name="Line 7"/>
          <p:cNvSpPr>
            <a:spLocks noChangeShapeType="1"/>
          </p:cNvSpPr>
          <p:nvPr/>
        </p:nvSpPr>
        <p:spPr bwMode="auto">
          <a:xfrm>
            <a:off x="5491067" y="4482148"/>
            <a:ext cx="99202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25" name="Line 8"/>
          <p:cNvSpPr>
            <a:spLocks noChangeShapeType="1"/>
          </p:cNvSpPr>
          <p:nvPr/>
        </p:nvSpPr>
        <p:spPr bwMode="auto">
          <a:xfrm flipH="1">
            <a:off x="6481527" y="3917962"/>
            <a:ext cx="0" cy="56418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26" name="Line 9"/>
          <p:cNvSpPr>
            <a:spLocks noChangeShapeType="1"/>
          </p:cNvSpPr>
          <p:nvPr/>
        </p:nvSpPr>
        <p:spPr bwMode="auto">
          <a:xfrm flipH="1">
            <a:off x="6119508" y="4015127"/>
            <a:ext cx="0" cy="166905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27" name="Line 10"/>
          <p:cNvSpPr>
            <a:spLocks noChangeShapeType="1"/>
          </p:cNvSpPr>
          <p:nvPr/>
        </p:nvSpPr>
        <p:spPr bwMode="auto">
          <a:xfrm flipH="1">
            <a:off x="5854654" y="3618630"/>
            <a:ext cx="0" cy="125844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28" name="Line 11"/>
          <p:cNvSpPr>
            <a:spLocks noChangeShapeType="1"/>
          </p:cNvSpPr>
          <p:nvPr/>
        </p:nvSpPr>
        <p:spPr bwMode="auto">
          <a:xfrm flipH="1">
            <a:off x="5652487" y="3554375"/>
            <a:ext cx="0" cy="92777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29" name="Line 12"/>
          <p:cNvSpPr>
            <a:spLocks noChangeShapeType="1"/>
          </p:cNvSpPr>
          <p:nvPr/>
        </p:nvSpPr>
        <p:spPr bwMode="auto">
          <a:xfrm>
            <a:off x="5644651" y="3562211"/>
            <a:ext cx="17709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0" name="Line 13"/>
          <p:cNvSpPr>
            <a:spLocks noChangeShapeType="1"/>
          </p:cNvSpPr>
          <p:nvPr/>
        </p:nvSpPr>
        <p:spPr bwMode="auto">
          <a:xfrm flipH="1">
            <a:off x="6053687" y="3723631"/>
            <a:ext cx="3134" cy="21783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1" name="Line 14"/>
          <p:cNvSpPr>
            <a:spLocks noChangeShapeType="1"/>
          </p:cNvSpPr>
          <p:nvPr/>
        </p:nvSpPr>
        <p:spPr bwMode="auto">
          <a:xfrm flipH="1">
            <a:off x="5997268" y="3602958"/>
            <a:ext cx="1567" cy="12067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2" name="Line 15"/>
          <p:cNvSpPr>
            <a:spLocks noChangeShapeType="1"/>
          </p:cNvSpPr>
          <p:nvPr/>
        </p:nvSpPr>
        <p:spPr bwMode="auto">
          <a:xfrm flipV="1">
            <a:off x="6080328" y="3838036"/>
            <a:ext cx="42784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3" name="Line 16"/>
          <p:cNvSpPr>
            <a:spLocks noChangeShapeType="1"/>
          </p:cNvSpPr>
          <p:nvPr/>
        </p:nvSpPr>
        <p:spPr bwMode="auto">
          <a:xfrm flipV="1">
            <a:off x="7037878" y="3859977"/>
            <a:ext cx="1264718" cy="156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4" name="Line 17"/>
          <p:cNvSpPr>
            <a:spLocks noChangeShapeType="1"/>
          </p:cNvSpPr>
          <p:nvPr/>
        </p:nvSpPr>
        <p:spPr bwMode="auto">
          <a:xfrm>
            <a:off x="6691531" y="3870946"/>
            <a:ext cx="26642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5" name="Line 19"/>
          <p:cNvSpPr>
            <a:spLocks noChangeShapeType="1"/>
          </p:cNvSpPr>
          <p:nvPr/>
        </p:nvSpPr>
        <p:spPr bwMode="auto">
          <a:xfrm>
            <a:off x="5752787" y="4886482"/>
            <a:ext cx="10500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6" name="Line 20"/>
          <p:cNvSpPr>
            <a:spLocks noChangeShapeType="1"/>
          </p:cNvSpPr>
          <p:nvPr/>
        </p:nvSpPr>
        <p:spPr bwMode="auto">
          <a:xfrm>
            <a:off x="4718445" y="4950737"/>
            <a:ext cx="92777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7" name="Line 21"/>
          <p:cNvSpPr>
            <a:spLocks noChangeShapeType="1"/>
          </p:cNvSpPr>
          <p:nvPr/>
        </p:nvSpPr>
        <p:spPr bwMode="auto">
          <a:xfrm flipH="1">
            <a:off x="4483368" y="4682748"/>
            <a:ext cx="3134" cy="233511"/>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8" name="Line 22"/>
          <p:cNvSpPr>
            <a:spLocks noChangeShapeType="1"/>
          </p:cNvSpPr>
          <p:nvPr/>
        </p:nvSpPr>
        <p:spPr bwMode="auto">
          <a:xfrm>
            <a:off x="4406575" y="4577748"/>
            <a:ext cx="1568" cy="41060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39" name="Line 23"/>
          <p:cNvSpPr>
            <a:spLocks noChangeShapeType="1"/>
          </p:cNvSpPr>
          <p:nvPr/>
        </p:nvSpPr>
        <p:spPr bwMode="auto">
          <a:xfrm flipV="1">
            <a:off x="4411278" y="4982080"/>
            <a:ext cx="12224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40" name="Line 24"/>
          <p:cNvSpPr>
            <a:spLocks noChangeShapeType="1"/>
          </p:cNvSpPr>
          <p:nvPr/>
        </p:nvSpPr>
        <p:spPr bwMode="auto">
          <a:xfrm flipV="1">
            <a:off x="4467696" y="4917825"/>
            <a:ext cx="97165"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41" name="Line 25"/>
          <p:cNvSpPr>
            <a:spLocks noChangeShapeType="1"/>
          </p:cNvSpPr>
          <p:nvPr/>
        </p:nvSpPr>
        <p:spPr bwMode="auto">
          <a:xfrm flipH="1">
            <a:off x="5925178" y="3280118"/>
            <a:ext cx="3134" cy="21783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42" name="Text Box 26"/>
          <p:cNvSpPr txBox="1">
            <a:spLocks noChangeArrowheads="1"/>
          </p:cNvSpPr>
          <p:nvPr/>
        </p:nvSpPr>
        <p:spPr bwMode="auto">
          <a:xfrm>
            <a:off x="8467151" y="3698556"/>
            <a:ext cx="1999728" cy="45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369"/>
              <a:t>Sum(a,b,cin)</a:t>
            </a:r>
          </a:p>
        </p:txBody>
      </p:sp>
      <p:sp>
        <p:nvSpPr>
          <p:cNvPr id="34843" name="Text Box 27"/>
          <p:cNvSpPr txBox="1">
            <a:spLocks noChangeArrowheads="1"/>
          </p:cNvSpPr>
          <p:nvPr/>
        </p:nvSpPr>
        <p:spPr bwMode="auto">
          <a:xfrm>
            <a:off x="8548644" y="2747275"/>
            <a:ext cx="1999728" cy="45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369"/>
              <a:t>Carry(a,b,cin)</a:t>
            </a:r>
          </a:p>
        </p:txBody>
      </p:sp>
      <p:sp>
        <p:nvSpPr>
          <p:cNvPr id="34844" name="Text Box 28"/>
          <p:cNvSpPr txBox="1">
            <a:spLocks noChangeArrowheads="1"/>
          </p:cNvSpPr>
          <p:nvPr/>
        </p:nvSpPr>
        <p:spPr bwMode="auto">
          <a:xfrm>
            <a:off x="3123052" y="4457073"/>
            <a:ext cx="371422" cy="39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30000"/>
              </a:lnSpc>
              <a:spcBef>
                <a:spcPct val="50000"/>
              </a:spcBef>
            </a:pPr>
            <a:r>
              <a:rPr lang="en-US" altLang="en-US" sz="1777"/>
              <a:t>a</a:t>
            </a:r>
          </a:p>
          <a:p>
            <a:pPr>
              <a:lnSpc>
                <a:spcPct val="30000"/>
              </a:lnSpc>
              <a:spcBef>
                <a:spcPct val="50000"/>
              </a:spcBef>
            </a:pPr>
            <a:r>
              <a:rPr lang="en-US" altLang="en-US" sz="1777"/>
              <a:t>b</a:t>
            </a:r>
          </a:p>
        </p:txBody>
      </p:sp>
      <p:sp>
        <p:nvSpPr>
          <p:cNvPr id="34845" name="Line 29"/>
          <p:cNvSpPr>
            <a:spLocks noChangeShapeType="1"/>
          </p:cNvSpPr>
          <p:nvPr/>
        </p:nvSpPr>
        <p:spPr bwMode="auto">
          <a:xfrm flipH="1">
            <a:off x="5984731" y="2982353"/>
            <a:ext cx="2684587" cy="27425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4846" name="Text Box 30"/>
          <p:cNvSpPr txBox="1">
            <a:spLocks noChangeArrowheads="1"/>
          </p:cNvSpPr>
          <p:nvPr/>
        </p:nvSpPr>
        <p:spPr bwMode="auto">
          <a:xfrm>
            <a:off x="6338914" y="5648134"/>
            <a:ext cx="612769" cy="22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50000"/>
              </a:lnSpc>
              <a:spcBef>
                <a:spcPct val="50000"/>
              </a:spcBef>
            </a:pPr>
            <a:r>
              <a:rPr lang="en-US" altLang="en-US" sz="1777"/>
              <a:t>cin</a:t>
            </a:r>
          </a:p>
        </p:txBody>
      </p:sp>
    </p:spTree>
    <p:extLst>
      <p:ext uri="{BB962C8B-B14F-4D97-AF65-F5344CB8AC3E}">
        <p14:creationId xmlns:p14="http://schemas.microsoft.com/office/powerpoint/2010/main" val="3194368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en-US" altLang="en-US" smtClean="0"/>
              <a:t>Manufacturers</a:t>
            </a:r>
          </a:p>
        </p:txBody>
      </p:sp>
      <p:sp>
        <p:nvSpPr>
          <p:cNvPr id="399363" name="Rectangle 3"/>
          <p:cNvSpPr>
            <a:spLocks noGrp="1" noChangeArrowheads="1"/>
          </p:cNvSpPr>
          <p:nvPr>
            <p:ph type="body" sz="half" idx="1"/>
          </p:nvPr>
        </p:nvSpPr>
        <p:spPr/>
        <p:txBody>
          <a:bodyPr/>
          <a:lstStyle/>
          <a:p>
            <a:pPr eaLnBrk="1" hangingPunct="1">
              <a:defRPr/>
            </a:pPr>
            <a:r>
              <a:rPr lang="en-US" altLang="en-US" smtClean="0"/>
              <a:t>Xilinx</a:t>
            </a:r>
          </a:p>
          <a:p>
            <a:pPr eaLnBrk="1" hangingPunct="1">
              <a:defRPr/>
            </a:pPr>
            <a:r>
              <a:rPr lang="en-US" altLang="en-US" smtClean="0"/>
              <a:t>Altera</a:t>
            </a:r>
          </a:p>
          <a:p>
            <a:pPr eaLnBrk="1" hangingPunct="1">
              <a:defRPr/>
            </a:pPr>
            <a:r>
              <a:rPr lang="en-US" altLang="en-US" smtClean="0"/>
              <a:t>Lattice</a:t>
            </a:r>
          </a:p>
          <a:p>
            <a:pPr eaLnBrk="1" hangingPunct="1">
              <a:defRPr/>
            </a:pPr>
            <a:r>
              <a:rPr lang="en-US" altLang="en-US" smtClean="0"/>
              <a:t>Actel</a:t>
            </a:r>
          </a:p>
          <a:p>
            <a:pPr eaLnBrk="1" hangingPunct="1">
              <a:defRPr/>
            </a:pPr>
            <a:endParaRPr lang="en-US" altLang="en-US" smtClean="0"/>
          </a:p>
        </p:txBody>
      </p:sp>
      <p:pic>
        <p:nvPicPr>
          <p:cNvPr id="17412"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32401" y="1801813"/>
            <a:ext cx="1609725" cy="577850"/>
          </a:xfrm>
          <a:noFill/>
        </p:spPr>
      </p:pic>
      <p:pic>
        <p:nvPicPr>
          <p:cNvPr id="17413"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27801" y="2543175"/>
            <a:ext cx="1857375" cy="635000"/>
          </a:xfrm>
          <a:noFill/>
        </p:spPr>
      </p:pic>
      <p:pic>
        <p:nvPicPr>
          <p:cNvPr id="174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573464"/>
            <a:ext cx="1743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9" name="Rectangle 9"/>
          <p:cNvSpPr>
            <a:spLocks noChangeArrowheads="1"/>
          </p:cNvSpPr>
          <p:nvPr/>
        </p:nvSpPr>
        <p:spPr bwMode="auto">
          <a:xfrm>
            <a:off x="2855913" y="5157789"/>
            <a:ext cx="676751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5"/>
              </a:buBlip>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defRPr/>
            </a:pPr>
            <a:r>
              <a:rPr lang="en-US" altLang="en-US" sz="3200" dirty="0"/>
              <a:t>We will work with </a:t>
            </a:r>
            <a:r>
              <a:rPr lang="en-US" altLang="en-US" sz="3200" dirty="0" smtClean="0"/>
              <a:t>XILINX </a:t>
            </a:r>
            <a:r>
              <a:rPr lang="en-US" altLang="en-US" sz="3200" dirty="0"/>
              <a:t>FPGAs</a:t>
            </a:r>
          </a:p>
          <a:p>
            <a:pPr eaLnBrk="1" hangingPunct="1">
              <a:defRPr/>
            </a:pPr>
            <a:endParaRPr lang="en-US" altLang="en-US" sz="3200" dirty="0"/>
          </a:p>
        </p:txBody>
      </p:sp>
    </p:spTree>
    <p:extLst>
      <p:ext uri="{BB962C8B-B14F-4D97-AF65-F5344CB8AC3E}">
        <p14:creationId xmlns:p14="http://schemas.microsoft.com/office/powerpoint/2010/main" val="855110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1"/>
          </p:nvPr>
        </p:nvSpPr>
        <p:spPr>
          <a:noFill/>
        </p:spPr>
        <p:txBody>
          <a:bodyPr/>
          <a:lstStyle>
            <a:lvl1pPr algn="ctr" defTabSz="915233">
              <a:defRPr sz="2369">
                <a:solidFill>
                  <a:schemeClr val="tx1"/>
                </a:solidFill>
                <a:latin typeface="Times New Roman" panose="02020603050405020304" pitchFamily="18" charset="0"/>
              </a:defRPr>
            </a:lvl1pPr>
            <a:lvl2pPr marL="733440" indent="-282092" algn="ctr" defTabSz="915233">
              <a:defRPr sz="2369">
                <a:solidFill>
                  <a:schemeClr val="tx1"/>
                </a:solidFill>
                <a:latin typeface="Times New Roman" panose="02020603050405020304" pitchFamily="18" charset="0"/>
              </a:defRPr>
            </a:lvl2pPr>
            <a:lvl3pPr marL="1128370" indent="-225674" algn="ctr" defTabSz="915233">
              <a:defRPr sz="2369">
                <a:solidFill>
                  <a:schemeClr val="tx1"/>
                </a:solidFill>
                <a:latin typeface="Times New Roman" panose="02020603050405020304" pitchFamily="18" charset="0"/>
              </a:defRPr>
            </a:lvl3pPr>
            <a:lvl4pPr marL="1579717" indent="-225674" algn="ctr" defTabSz="915233">
              <a:defRPr sz="2369">
                <a:solidFill>
                  <a:schemeClr val="tx1"/>
                </a:solidFill>
                <a:latin typeface="Times New Roman" panose="02020603050405020304" pitchFamily="18" charset="0"/>
              </a:defRPr>
            </a:lvl4pPr>
            <a:lvl5pPr marL="2031065" indent="-225674" algn="ctr" defTabSz="915233">
              <a:defRPr sz="2369">
                <a:solidFill>
                  <a:schemeClr val="tx1"/>
                </a:solidFill>
                <a:latin typeface="Times New Roman" panose="02020603050405020304" pitchFamily="18" charset="0"/>
              </a:defRPr>
            </a:lvl5pPr>
            <a:lvl6pPr marL="2482413" indent="-225674" algn="ctr" defTabSz="915233" eaLnBrk="0" fontAlgn="base" hangingPunct="0">
              <a:spcBef>
                <a:spcPct val="0"/>
              </a:spcBef>
              <a:spcAft>
                <a:spcPct val="0"/>
              </a:spcAft>
              <a:defRPr sz="2369">
                <a:solidFill>
                  <a:schemeClr val="tx1"/>
                </a:solidFill>
                <a:latin typeface="Times New Roman" panose="02020603050405020304" pitchFamily="18" charset="0"/>
              </a:defRPr>
            </a:lvl6pPr>
            <a:lvl7pPr marL="2933761" indent="-225674" algn="ctr" defTabSz="915233" eaLnBrk="0" fontAlgn="base" hangingPunct="0">
              <a:spcBef>
                <a:spcPct val="0"/>
              </a:spcBef>
              <a:spcAft>
                <a:spcPct val="0"/>
              </a:spcAft>
              <a:defRPr sz="2369">
                <a:solidFill>
                  <a:schemeClr val="tx1"/>
                </a:solidFill>
                <a:latin typeface="Times New Roman" panose="02020603050405020304" pitchFamily="18" charset="0"/>
              </a:defRPr>
            </a:lvl7pPr>
            <a:lvl8pPr marL="3385109" indent="-225674" algn="ctr" defTabSz="915233" eaLnBrk="0" fontAlgn="base" hangingPunct="0">
              <a:spcBef>
                <a:spcPct val="0"/>
              </a:spcBef>
              <a:spcAft>
                <a:spcPct val="0"/>
              </a:spcAft>
              <a:defRPr sz="2369">
                <a:solidFill>
                  <a:schemeClr val="tx1"/>
                </a:solidFill>
                <a:latin typeface="Times New Roman" panose="02020603050405020304" pitchFamily="18" charset="0"/>
              </a:defRPr>
            </a:lvl8pPr>
            <a:lvl9pPr marL="3836457" indent="-225674" algn="ctr" defTabSz="915233" eaLnBrk="0" fontAlgn="base" hangingPunct="0">
              <a:spcBef>
                <a:spcPct val="0"/>
              </a:spcBef>
              <a:spcAft>
                <a:spcPct val="0"/>
              </a:spcAft>
              <a:defRPr sz="2369">
                <a:solidFill>
                  <a:schemeClr val="tx1"/>
                </a:solidFill>
                <a:latin typeface="Times New Roman" panose="02020603050405020304" pitchFamily="18" charset="0"/>
              </a:defRPr>
            </a:lvl9pPr>
          </a:lstStyle>
          <a:p>
            <a:r>
              <a:rPr lang="en-US" altLang="en-US" sz="1185">
                <a:solidFill>
                  <a:schemeClr val="bg2"/>
                </a:solidFill>
                <a:latin typeface="Arial" panose="020B0604020202020204" pitchFamily="34" charset="0"/>
              </a:rPr>
              <a:t>Xilinx FPGAs - </a:t>
            </a:r>
            <a:fld id="{605B30FB-B00D-4125-9507-987C218717FF}" type="slidenum">
              <a:rPr lang="en-US" altLang="en-US" sz="1185">
                <a:solidFill>
                  <a:schemeClr val="bg2"/>
                </a:solidFill>
                <a:latin typeface="Arial" panose="020B0604020202020204" pitchFamily="34" charset="0"/>
              </a:rPr>
              <a:pPr/>
              <a:t>50</a:t>
            </a:fld>
            <a:endParaRPr lang="en-US" altLang="en-US" sz="1185">
              <a:solidFill>
                <a:schemeClr val="bg2"/>
              </a:solidFill>
              <a:latin typeface="Arial" panose="020B0604020202020204" pitchFamily="34" charset="0"/>
            </a:endParaRPr>
          </a:p>
        </p:txBody>
      </p:sp>
      <p:sp>
        <p:nvSpPr>
          <p:cNvPr id="36867" name="Rectangle 2"/>
          <p:cNvSpPr>
            <a:spLocks noGrp="1" noChangeArrowheads="1"/>
          </p:cNvSpPr>
          <p:nvPr>
            <p:ph type="title"/>
          </p:nvPr>
        </p:nvSpPr>
        <p:spPr/>
        <p:txBody>
          <a:bodyPr/>
          <a:lstStyle/>
          <a:p>
            <a:r>
              <a:rPr lang="en-US" altLang="en-US" smtClean="0"/>
              <a:t>Lookup Tables used as memory (16 x 2)</a:t>
            </a:r>
            <a:br>
              <a:rPr lang="en-US" altLang="en-US" smtClean="0"/>
            </a:br>
            <a:r>
              <a:rPr lang="en-US" altLang="en-US" smtClean="0"/>
              <a:t>[ Distributed Memory ]</a:t>
            </a: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129" y="1573454"/>
            <a:ext cx="5248501" cy="467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Rectangle 4"/>
          <p:cNvSpPr>
            <a:spLocks noChangeArrowheads="1"/>
          </p:cNvSpPr>
          <p:nvPr/>
        </p:nvSpPr>
        <p:spPr bwMode="auto">
          <a:xfrm>
            <a:off x="4558592" y="2346076"/>
            <a:ext cx="934042" cy="474856"/>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36870" name="Rectangle 5"/>
          <p:cNvSpPr>
            <a:spLocks noChangeArrowheads="1"/>
          </p:cNvSpPr>
          <p:nvPr/>
        </p:nvSpPr>
        <p:spPr bwMode="auto">
          <a:xfrm>
            <a:off x="4558592" y="4264310"/>
            <a:ext cx="934042" cy="474856"/>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36871" name="Line 6"/>
          <p:cNvSpPr>
            <a:spLocks noChangeShapeType="1"/>
          </p:cNvSpPr>
          <p:nvPr/>
        </p:nvSpPr>
        <p:spPr bwMode="auto">
          <a:xfrm>
            <a:off x="4033585" y="4344236"/>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72" name="Line 7"/>
          <p:cNvSpPr>
            <a:spLocks noChangeShapeType="1"/>
          </p:cNvSpPr>
          <p:nvPr/>
        </p:nvSpPr>
        <p:spPr bwMode="auto">
          <a:xfrm>
            <a:off x="4033585" y="4449238"/>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73" name="Line 8"/>
          <p:cNvSpPr>
            <a:spLocks noChangeShapeType="1"/>
          </p:cNvSpPr>
          <p:nvPr/>
        </p:nvSpPr>
        <p:spPr bwMode="auto">
          <a:xfrm>
            <a:off x="4033585" y="4554239"/>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74" name="Line 9"/>
          <p:cNvSpPr>
            <a:spLocks noChangeShapeType="1"/>
          </p:cNvSpPr>
          <p:nvPr/>
        </p:nvSpPr>
        <p:spPr bwMode="auto">
          <a:xfrm>
            <a:off x="4033585" y="4659240"/>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75" name="Line 10"/>
          <p:cNvSpPr>
            <a:spLocks noChangeShapeType="1"/>
          </p:cNvSpPr>
          <p:nvPr/>
        </p:nvSpPr>
        <p:spPr bwMode="auto">
          <a:xfrm>
            <a:off x="4033585" y="2426002"/>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76" name="Line 11"/>
          <p:cNvSpPr>
            <a:spLocks noChangeShapeType="1"/>
          </p:cNvSpPr>
          <p:nvPr/>
        </p:nvSpPr>
        <p:spPr bwMode="auto">
          <a:xfrm>
            <a:off x="4033585" y="2531004"/>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77" name="Line 12"/>
          <p:cNvSpPr>
            <a:spLocks noChangeShapeType="1"/>
          </p:cNvSpPr>
          <p:nvPr/>
        </p:nvSpPr>
        <p:spPr bwMode="auto">
          <a:xfrm>
            <a:off x="4033585" y="2636005"/>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78" name="Line 13"/>
          <p:cNvSpPr>
            <a:spLocks noChangeShapeType="1"/>
          </p:cNvSpPr>
          <p:nvPr/>
        </p:nvSpPr>
        <p:spPr bwMode="auto">
          <a:xfrm>
            <a:off x="4033585" y="2741006"/>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79" name="Line 14"/>
          <p:cNvSpPr>
            <a:spLocks noChangeShapeType="1"/>
          </p:cNvSpPr>
          <p:nvPr/>
        </p:nvSpPr>
        <p:spPr bwMode="auto">
          <a:xfrm>
            <a:off x="4903373" y="2844441"/>
            <a:ext cx="0" cy="89329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0" name="Line 15"/>
          <p:cNvSpPr>
            <a:spLocks noChangeShapeType="1"/>
          </p:cNvSpPr>
          <p:nvPr/>
        </p:nvSpPr>
        <p:spPr bwMode="auto">
          <a:xfrm>
            <a:off x="4895537" y="4052740"/>
            <a:ext cx="0" cy="20216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1" name="Line 16"/>
          <p:cNvSpPr>
            <a:spLocks noChangeShapeType="1"/>
          </p:cNvSpPr>
          <p:nvPr/>
        </p:nvSpPr>
        <p:spPr bwMode="auto">
          <a:xfrm>
            <a:off x="4041422" y="5134097"/>
            <a:ext cx="32127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2" name="Line 17"/>
          <p:cNvSpPr>
            <a:spLocks noChangeShapeType="1"/>
          </p:cNvSpPr>
          <p:nvPr/>
        </p:nvSpPr>
        <p:spPr bwMode="auto">
          <a:xfrm>
            <a:off x="4347022" y="3875649"/>
            <a:ext cx="0" cy="125688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3" name="Line 18"/>
          <p:cNvSpPr>
            <a:spLocks noChangeShapeType="1"/>
          </p:cNvSpPr>
          <p:nvPr/>
        </p:nvSpPr>
        <p:spPr bwMode="auto">
          <a:xfrm>
            <a:off x="4356425" y="3878782"/>
            <a:ext cx="21000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4" name="Line 19"/>
          <p:cNvSpPr>
            <a:spLocks noChangeShapeType="1"/>
          </p:cNvSpPr>
          <p:nvPr/>
        </p:nvSpPr>
        <p:spPr bwMode="auto">
          <a:xfrm>
            <a:off x="4074332" y="4207891"/>
            <a:ext cx="1097029"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5" name="Line 20"/>
          <p:cNvSpPr>
            <a:spLocks noChangeShapeType="1"/>
          </p:cNvSpPr>
          <p:nvPr/>
        </p:nvSpPr>
        <p:spPr bwMode="auto">
          <a:xfrm>
            <a:off x="4074332" y="3159444"/>
            <a:ext cx="1161284"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6" name="Line 22"/>
          <p:cNvSpPr>
            <a:spLocks noChangeShapeType="1"/>
          </p:cNvSpPr>
          <p:nvPr/>
        </p:nvSpPr>
        <p:spPr bwMode="auto">
          <a:xfrm>
            <a:off x="5241885" y="3150042"/>
            <a:ext cx="0" cy="56262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7" name="Line 23"/>
          <p:cNvSpPr>
            <a:spLocks noChangeShapeType="1"/>
          </p:cNvSpPr>
          <p:nvPr/>
        </p:nvSpPr>
        <p:spPr bwMode="auto">
          <a:xfrm>
            <a:off x="5193302" y="4052740"/>
            <a:ext cx="0" cy="15201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8" name="Line 24"/>
          <p:cNvSpPr>
            <a:spLocks noChangeShapeType="1"/>
          </p:cNvSpPr>
          <p:nvPr/>
        </p:nvSpPr>
        <p:spPr bwMode="auto">
          <a:xfrm>
            <a:off x="5370394" y="2842873"/>
            <a:ext cx="0" cy="88546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89" name="Line 25"/>
          <p:cNvSpPr>
            <a:spLocks noChangeShapeType="1"/>
          </p:cNvSpPr>
          <p:nvPr/>
        </p:nvSpPr>
        <p:spPr bwMode="auto">
          <a:xfrm>
            <a:off x="5387633" y="4035501"/>
            <a:ext cx="0" cy="20843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90" name="Line 26"/>
          <p:cNvSpPr>
            <a:spLocks noChangeShapeType="1"/>
          </p:cNvSpPr>
          <p:nvPr/>
        </p:nvSpPr>
        <p:spPr bwMode="auto">
          <a:xfrm>
            <a:off x="5500470" y="4488417"/>
            <a:ext cx="123494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91" name="Line 27"/>
          <p:cNvSpPr>
            <a:spLocks noChangeShapeType="1"/>
          </p:cNvSpPr>
          <p:nvPr/>
        </p:nvSpPr>
        <p:spPr bwMode="auto">
          <a:xfrm>
            <a:off x="6740113" y="3932067"/>
            <a:ext cx="0" cy="54694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92" name="Line 28"/>
          <p:cNvSpPr>
            <a:spLocks noChangeShapeType="1"/>
          </p:cNvSpPr>
          <p:nvPr/>
        </p:nvSpPr>
        <p:spPr bwMode="auto">
          <a:xfrm>
            <a:off x="7047282" y="3867812"/>
            <a:ext cx="123494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93" name="Line 29"/>
          <p:cNvSpPr>
            <a:spLocks noChangeShapeType="1"/>
          </p:cNvSpPr>
          <p:nvPr/>
        </p:nvSpPr>
        <p:spPr bwMode="auto">
          <a:xfrm>
            <a:off x="6741680" y="3932067"/>
            <a:ext cx="21940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94" name="Line 30"/>
          <p:cNvSpPr>
            <a:spLocks noChangeShapeType="1"/>
          </p:cNvSpPr>
          <p:nvPr/>
        </p:nvSpPr>
        <p:spPr bwMode="auto">
          <a:xfrm>
            <a:off x="5500470" y="2531004"/>
            <a:ext cx="1122104"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95" name="Line 31"/>
          <p:cNvSpPr>
            <a:spLocks noChangeShapeType="1"/>
          </p:cNvSpPr>
          <p:nvPr/>
        </p:nvSpPr>
        <p:spPr bwMode="auto">
          <a:xfrm>
            <a:off x="6628843" y="2480854"/>
            <a:ext cx="267989"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6896" name="Line 32"/>
          <p:cNvSpPr>
            <a:spLocks noChangeShapeType="1"/>
          </p:cNvSpPr>
          <p:nvPr/>
        </p:nvSpPr>
        <p:spPr bwMode="auto">
          <a:xfrm>
            <a:off x="6990863" y="2480854"/>
            <a:ext cx="123494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Tree>
    <p:extLst>
      <p:ext uri="{BB962C8B-B14F-4D97-AF65-F5344CB8AC3E}">
        <p14:creationId xmlns:p14="http://schemas.microsoft.com/office/powerpoint/2010/main" val="2628624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1"/>
          </p:nvPr>
        </p:nvSpPr>
        <p:spPr>
          <a:noFill/>
        </p:spPr>
        <p:txBody>
          <a:bodyPr/>
          <a:lstStyle>
            <a:lvl1pPr algn="ctr" defTabSz="915233">
              <a:defRPr sz="2369">
                <a:solidFill>
                  <a:schemeClr val="tx1"/>
                </a:solidFill>
                <a:latin typeface="Times New Roman" panose="02020603050405020304" pitchFamily="18" charset="0"/>
              </a:defRPr>
            </a:lvl1pPr>
            <a:lvl2pPr marL="733440" indent="-282092" algn="ctr" defTabSz="915233">
              <a:defRPr sz="2369">
                <a:solidFill>
                  <a:schemeClr val="tx1"/>
                </a:solidFill>
                <a:latin typeface="Times New Roman" panose="02020603050405020304" pitchFamily="18" charset="0"/>
              </a:defRPr>
            </a:lvl2pPr>
            <a:lvl3pPr marL="1128370" indent="-225674" algn="ctr" defTabSz="915233">
              <a:defRPr sz="2369">
                <a:solidFill>
                  <a:schemeClr val="tx1"/>
                </a:solidFill>
                <a:latin typeface="Times New Roman" panose="02020603050405020304" pitchFamily="18" charset="0"/>
              </a:defRPr>
            </a:lvl3pPr>
            <a:lvl4pPr marL="1579717" indent="-225674" algn="ctr" defTabSz="915233">
              <a:defRPr sz="2369">
                <a:solidFill>
                  <a:schemeClr val="tx1"/>
                </a:solidFill>
                <a:latin typeface="Times New Roman" panose="02020603050405020304" pitchFamily="18" charset="0"/>
              </a:defRPr>
            </a:lvl4pPr>
            <a:lvl5pPr marL="2031065" indent="-225674" algn="ctr" defTabSz="915233">
              <a:defRPr sz="2369">
                <a:solidFill>
                  <a:schemeClr val="tx1"/>
                </a:solidFill>
                <a:latin typeface="Times New Roman" panose="02020603050405020304" pitchFamily="18" charset="0"/>
              </a:defRPr>
            </a:lvl5pPr>
            <a:lvl6pPr marL="2482413" indent="-225674" algn="ctr" defTabSz="915233" eaLnBrk="0" fontAlgn="base" hangingPunct="0">
              <a:spcBef>
                <a:spcPct val="0"/>
              </a:spcBef>
              <a:spcAft>
                <a:spcPct val="0"/>
              </a:spcAft>
              <a:defRPr sz="2369">
                <a:solidFill>
                  <a:schemeClr val="tx1"/>
                </a:solidFill>
                <a:latin typeface="Times New Roman" panose="02020603050405020304" pitchFamily="18" charset="0"/>
              </a:defRPr>
            </a:lvl6pPr>
            <a:lvl7pPr marL="2933761" indent="-225674" algn="ctr" defTabSz="915233" eaLnBrk="0" fontAlgn="base" hangingPunct="0">
              <a:spcBef>
                <a:spcPct val="0"/>
              </a:spcBef>
              <a:spcAft>
                <a:spcPct val="0"/>
              </a:spcAft>
              <a:defRPr sz="2369">
                <a:solidFill>
                  <a:schemeClr val="tx1"/>
                </a:solidFill>
                <a:latin typeface="Times New Roman" panose="02020603050405020304" pitchFamily="18" charset="0"/>
              </a:defRPr>
            </a:lvl7pPr>
            <a:lvl8pPr marL="3385109" indent="-225674" algn="ctr" defTabSz="915233" eaLnBrk="0" fontAlgn="base" hangingPunct="0">
              <a:spcBef>
                <a:spcPct val="0"/>
              </a:spcBef>
              <a:spcAft>
                <a:spcPct val="0"/>
              </a:spcAft>
              <a:defRPr sz="2369">
                <a:solidFill>
                  <a:schemeClr val="tx1"/>
                </a:solidFill>
                <a:latin typeface="Times New Roman" panose="02020603050405020304" pitchFamily="18" charset="0"/>
              </a:defRPr>
            </a:lvl8pPr>
            <a:lvl9pPr marL="3836457" indent="-225674" algn="ctr" defTabSz="915233" eaLnBrk="0" fontAlgn="base" hangingPunct="0">
              <a:spcBef>
                <a:spcPct val="0"/>
              </a:spcBef>
              <a:spcAft>
                <a:spcPct val="0"/>
              </a:spcAft>
              <a:defRPr sz="2369">
                <a:solidFill>
                  <a:schemeClr val="tx1"/>
                </a:solidFill>
                <a:latin typeface="Times New Roman" panose="02020603050405020304" pitchFamily="18" charset="0"/>
              </a:defRPr>
            </a:lvl9pPr>
          </a:lstStyle>
          <a:p>
            <a:r>
              <a:rPr lang="en-US" altLang="en-US" sz="1185">
                <a:solidFill>
                  <a:schemeClr val="bg2"/>
                </a:solidFill>
                <a:latin typeface="Arial" panose="020B0604020202020204" pitchFamily="34" charset="0"/>
              </a:rPr>
              <a:t>Xilinx FPGAs - </a:t>
            </a:r>
            <a:fld id="{20063501-3C39-43FF-9C96-9DE64103D7BF}" type="slidenum">
              <a:rPr lang="en-US" altLang="en-US" sz="1185">
                <a:solidFill>
                  <a:schemeClr val="bg2"/>
                </a:solidFill>
                <a:latin typeface="Arial" panose="020B0604020202020204" pitchFamily="34" charset="0"/>
              </a:rPr>
              <a:pPr/>
              <a:t>51</a:t>
            </a:fld>
            <a:endParaRPr lang="en-US" altLang="en-US" sz="1185">
              <a:solidFill>
                <a:schemeClr val="bg2"/>
              </a:solidFill>
              <a:latin typeface="Arial" panose="020B0604020202020204" pitchFamily="34" charset="0"/>
            </a:endParaRPr>
          </a:p>
        </p:txBody>
      </p:sp>
      <p:sp>
        <p:nvSpPr>
          <p:cNvPr id="38915" name="Rectangle 2"/>
          <p:cNvSpPr>
            <a:spLocks noGrp="1" noChangeArrowheads="1"/>
          </p:cNvSpPr>
          <p:nvPr>
            <p:ph type="title"/>
          </p:nvPr>
        </p:nvSpPr>
        <p:spPr/>
        <p:txBody>
          <a:bodyPr/>
          <a:lstStyle/>
          <a:p>
            <a:r>
              <a:rPr lang="en-US" altLang="en-US" smtClean="0"/>
              <a:t>Lookup Tables used as memory (32 x 1)</a:t>
            </a: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129" y="1573454"/>
            <a:ext cx="5248501" cy="467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Rectangle 4"/>
          <p:cNvSpPr>
            <a:spLocks noChangeArrowheads="1"/>
          </p:cNvSpPr>
          <p:nvPr/>
        </p:nvSpPr>
        <p:spPr bwMode="auto">
          <a:xfrm>
            <a:off x="4558592" y="2346076"/>
            <a:ext cx="934042" cy="474856"/>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38918" name="Rectangle 5"/>
          <p:cNvSpPr>
            <a:spLocks noChangeArrowheads="1"/>
          </p:cNvSpPr>
          <p:nvPr/>
        </p:nvSpPr>
        <p:spPr bwMode="auto">
          <a:xfrm>
            <a:off x="4558592" y="4264310"/>
            <a:ext cx="934042" cy="474856"/>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369"/>
          </a:p>
        </p:txBody>
      </p:sp>
      <p:sp>
        <p:nvSpPr>
          <p:cNvPr id="38919" name="Line 6"/>
          <p:cNvSpPr>
            <a:spLocks noChangeShapeType="1"/>
          </p:cNvSpPr>
          <p:nvPr/>
        </p:nvSpPr>
        <p:spPr bwMode="auto">
          <a:xfrm>
            <a:off x="4033585" y="4344236"/>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0" name="Line 7"/>
          <p:cNvSpPr>
            <a:spLocks noChangeShapeType="1"/>
          </p:cNvSpPr>
          <p:nvPr/>
        </p:nvSpPr>
        <p:spPr bwMode="auto">
          <a:xfrm>
            <a:off x="4033585" y="4449238"/>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1" name="Line 8"/>
          <p:cNvSpPr>
            <a:spLocks noChangeShapeType="1"/>
          </p:cNvSpPr>
          <p:nvPr/>
        </p:nvSpPr>
        <p:spPr bwMode="auto">
          <a:xfrm>
            <a:off x="4033585" y="4554239"/>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2" name="Line 9"/>
          <p:cNvSpPr>
            <a:spLocks noChangeShapeType="1"/>
          </p:cNvSpPr>
          <p:nvPr/>
        </p:nvSpPr>
        <p:spPr bwMode="auto">
          <a:xfrm>
            <a:off x="4033585" y="4659240"/>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3" name="Line 10"/>
          <p:cNvSpPr>
            <a:spLocks noChangeShapeType="1"/>
          </p:cNvSpPr>
          <p:nvPr/>
        </p:nvSpPr>
        <p:spPr bwMode="auto">
          <a:xfrm>
            <a:off x="4033585" y="2426002"/>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4" name="Line 11"/>
          <p:cNvSpPr>
            <a:spLocks noChangeShapeType="1"/>
          </p:cNvSpPr>
          <p:nvPr/>
        </p:nvSpPr>
        <p:spPr bwMode="auto">
          <a:xfrm>
            <a:off x="4033585" y="2531004"/>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5" name="Line 12"/>
          <p:cNvSpPr>
            <a:spLocks noChangeShapeType="1"/>
          </p:cNvSpPr>
          <p:nvPr/>
        </p:nvSpPr>
        <p:spPr bwMode="auto">
          <a:xfrm>
            <a:off x="4033585" y="2636005"/>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6" name="Line 13"/>
          <p:cNvSpPr>
            <a:spLocks noChangeShapeType="1"/>
          </p:cNvSpPr>
          <p:nvPr/>
        </p:nvSpPr>
        <p:spPr bwMode="auto">
          <a:xfrm>
            <a:off x="4033585" y="2741006"/>
            <a:ext cx="50776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7" name="Line 14"/>
          <p:cNvSpPr>
            <a:spLocks noChangeShapeType="1"/>
          </p:cNvSpPr>
          <p:nvPr/>
        </p:nvSpPr>
        <p:spPr bwMode="auto">
          <a:xfrm>
            <a:off x="4903373" y="2844441"/>
            <a:ext cx="0" cy="89329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8" name="Line 15"/>
          <p:cNvSpPr>
            <a:spLocks noChangeShapeType="1"/>
          </p:cNvSpPr>
          <p:nvPr/>
        </p:nvSpPr>
        <p:spPr bwMode="auto">
          <a:xfrm>
            <a:off x="4895537" y="4052740"/>
            <a:ext cx="0" cy="20216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29" name="Line 16"/>
          <p:cNvSpPr>
            <a:spLocks noChangeShapeType="1"/>
          </p:cNvSpPr>
          <p:nvPr/>
        </p:nvSpPr>
        <p:spPr bwMode="auto">
          <a:xfrm>
            <a:off x="4041422" y="5134097"/>
            <a:ext cx="32127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0" name="Line 17"/>
          <p:cNvSpPr>
            <a:spLocks noChangeShapeType="1"/>
          </p:cNvSpPr>
          <p:nvPr/>
        </p:nvSpPr>
        <p:spPr bwMode="auto">
          <a:xfrm>
            <a:off x="4347022" y="3875649"/>
            <a:ext cx="0" cy="125688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1" name="Line 18"/>
          <p:cNvSpPr>
            <a:spLocks noChangeShapeType="1"/>
          </p:cNvSpPr>
          <p:nvPr/>
        </p:nvSpPr>
        <p:spPr bwMode="auto">
          <a:xfrm>
            <a:off x="4356425" y="3878782"/>
            <a:ext cx="21000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2" name="Line 19"/>
          <p:cNvSpPr>
            <a:spLocks noChangeShapeType="1"/>
          </p:cNvSpPr>
          <p:nvPr/>
        </p:nvSpPr>
        <p:spPr bwMode="auto">
          <a:xfrm>
            <a:off x="4074332" y="4207891"/>
            <a:ext cx="2338239"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3" name="Line 20"/>
          <p:cNvSpPr>
            <a:spLocks noChangeShapeType="1"/>
          </p:cNvSpPr>
          <p:nvPr/>
        </p:nvSpPr>
        <p:spPr bwMode="auto">
          <a:xfrm>
            <a:off x="4074332" y="3159444"/>
            <a:ext cx="1161284"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4" name="Line 21"/>
          <p:cNvSpPr>
            <a:spLocks noChangeShapeType="1"/>
          </p:cNvSpPr>
          <p:nvPr/>
        </p:nvSpPr>
        <p:spPr bwMode="auto">
          <a:xfrm>
            <a:off x="5241885" y="3150042"/>
            <a:ext cx="0" cy="56262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5" name="Line 22"/>
          <p:cNvSpPr>
            <a:spLocks noChangeShapeType="1"/>
          </p:cNvSpPr>
          <p:nvPr/>
        </p:nvSpPr>
        <p:spPr bwMode="auto">
          <a:xfrm>
            <a:off x="4475531" y="3986918"/>
            <a:ext cx="0" cy="20843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6" name="Line 23"/>
          <p:cNvSpPr>
            <a:spLocks noChangeShapeType="1"/>
          </p:cNvSpPr>
          <p:nvPr/>
        </p:nvSpPr>
        <p:spPr bwMode="auto">
          <a:xfrm>
            <a:off x="5370394" y="2842873"/>
            <a:ext cx="0" cy="88546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7" name="Line 24"/>
          <p:cNvSpPr>
            <a:spLocks noChangeShapeType="1"/>
          </p:cNvSpPr>
          <p:nvPr/>
        </p:nvSpPr>
        <p:spPr bwMode="auto">
          <a:xfrm>
            <a:off x="5387633" y="4035501"/>
            <a:ext cx="0" cy="20843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8" name="Line 25"/>
          <p:cNvSpPr>
            <a:spLocks noChangeShapeType="1"/>
          </p:cNvSpPr>
          <p:nvPr/>
        </p:nvSpPr>
        <p:spPr bwMode="auto">
          <a:xfrm>
            <a:off x="5500470" y="4488417"/>
            <a:ext cx="78359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39" name="Line 26"/>
          <p:cNvSpPr>
            <a:spLocks noChangeShapeType="1"/>
          </p:cNvSpPr>
          <p:nvPr/>
        </p:nvSpPr>
        <p:spPr bwMode="auto">
          <a:xfrm>
            <a:off x="6271525" y="3736168"/>
            <a:ext cx="0" cy="74284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40" name="Line 27"/>
          <p:cNvSpPr>
            <a:spLocks noChangeShapeType="1"/>
          </p:cNvSpPr>
          <p:nvPr/>
        </p:nvSpPr>
        <p:spPr bwMode="auto">
          <a:xfrm>
            <a:off x="6490931" y="3624899"/>
            <a:ext cx="179129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41" name="Line 28"/>
          <p:cNvSpPr>
            <a:spLocks noChangeShapeType="1"/>
          </p:cNvSpPr>
          <p:nvPr/>
        </p:nvSpPr>
        <p:spPr bwMode="auto">
          <a:xfrm>
            <a:off x="6282496" y="3722064"/>
            <a:ext cx="8306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42" name="Line 29"/>
          <p:cNvSpPr>
            <a:spLocks noChangeShapeType="1"/>
          </p:cNvSpPr>
          <p:nvPr/>
        </p:nvSpPr>
        <p:spPr bwMode="auto">
          <a:xfrm>
            <a:off x="5500470" y="2531004"/>
            <a:ext cx="760085"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43" name="Line 32"/>
          <p:cNvSpPr>
            <a:spLocks noChangeShapeType="1"/>
          </p:cNvSpPr>
          <p:nvPr/>
        </p:nvSpPr>
        <p:spPr bwMode="auto">
          <a:xfrm>
            <a:off x="6409437" y="3761244"/>
            <a:ext cx="0" cy="47485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44" name="Line 33"/>
          <p:cNvSpPr>
            <a:spLocks noChangeShapeType="1"/>
          </p:cNvSpPr>
          <p:nvPr/>
        </p:nvSpPr>
        <p:spPr bwMode="auto">
          <a:xfrm>
            <a:off x="6240181" y="2535705"/>
            <a:ext cx="0" cy="1040611"/>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
        <p:nvSpPr>
          <p:cNvPr id="38945" name="Line 34"/>
          <p:cNvSpPr>
            <a:spLocks noChangeShapeType="1"/>
          </p:cNvSpPr>
          <p:nvPr/>
        </p:nvSpPr>
        <p:spPr bwMode="auto">
          <a:xfrm flipH="1">
            <a:off x="4475532" y="3977515"/>
            <a:ext cx="73658" cy="1567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7"/>
          </a:p>
        </p:txBody>
      </p:sp>
    </p:spTree>
    <p:extLst>
      <p:ext uri="{BB962C8B-B14F-4D97-AF65-F5344CB8AC3E}">
        <p14:creationId xmlns:p14="http://schemas.microsoft.com/office/powerpoint/2010/main" val="1234356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1"/>
          </p:nvPr>
        </p:nvSpPr>
        <p:spPr>
          <a:noFill/>
        </p:spPr>
        <p:txBody>
          <a:bodyPr/>
          <a:lstStyle>
            <a:lvl1pPr algn="ctr" defTabSz="915233">
              <a:defRPr sz="2369">
                <a:solidFill>
                  <a:schemeClr val="tx1"/>
                </a:solidFill>
                <a:latin typeface="Times New Roman" panose="02020603050405020304" pitchFamily="18" charset="0"/>
              </a:defRPr>
            </a:lvl1pPr>
            <a:lvl2pPr marL="733440" indent="-282092" algn="ctr" defTabSz="915233">
              <a:defRPr sz="2369">
                <a:solidFill>
                  <a:schemeClr val="tx1"/>
                </a:solidFill>
                <a:latin typeface="Times New Roman" panose="02020603050405020304" pitchFamily="18" charset="0"/>
              </a:defRPr>
            </a:lvl2pPr>
            <a:lvl3pPr marL="1128370" indent="-225674" algn="ctr" defTabSz="915233">
              <a:defRPr sz="2369">
                <a:solidFill>
                  <a:schemeClr val="tx1"/>
                </a:solidFill>
                <a:latin typeface="Times New Roman" panose="02020603050405020304" pitchFamily="18" charset="0"/>
              </a:defRPr>
            </a:lvl3pPr>
            <a:lvl4pPr marL="1579717" indent="-225674" algn="ctr" defTabSz="915233">
              <a:defRPr sz="2369">
                <a:solidFill>
                  <a:schemeClr val="tx1"/>
                </a:solidFill>
                <a:latin typeface="Times New Roman" panose="02020603050405020304" pitchFamily="18" charset="0"/>
              </a:defRPr>
            </a:lvl4pPr>
            <a:lvl5pPr marL="2031065" indent="-225674" algn="ctr" defTabSz="915233">
              <a:defRPr sz="2369">
                <a:solidFill>
                  <a:schemeClr val="tx1"/>
                </a:solidFill>
                <a:latin typeface="Times New Roman" panose="02020603050405020304" pitchFamily="18" charset="0"/>
              </a:defRPr>
            </a:lvl5pPr>
            <a:lvl6pPr marL="2482413" indent="-225674" algn="ctr" defTabSz="915233" eaLnBrk="0" fontAlgn="base" hangingPunct="0">
              <a:spcBef>
                <a:spcPct val="0"/>
              </a:spcBef>
              <a:spcAft>
                <a:spcPct val="0"/>
              </a:spcAft>
              <a:defRPr sz="2369">
                <a:solidFill>
                  <a:schemeClr val="tx1"/>
                </a:solidFill>
                <a:latin typeface="Times New Roman" panose="02020603050405020304" pitchFamily="18" charset="0"/>
              </a:defRPr>
            </a:lvl6pPr>
            <a:lvl7pPr marL="2933761" indent="-225674" algn="ctr" defTabSz="915233" eaLnBrk="0" fontAlgn="base" hangingPunct="0">
              <a:spcBef>
                <a:spcPct val="0"/>
              </a:spcBef>
              <a:spcAft>
                <a:spcPct val="0"/>
              </a:spcAft>
              <a:defRPr sz="2369">
                <a:solidFill>
                  <a:schemeClr val="tx1"/>
                </a:solidFill>
                <a:latin typeface="Times New Roman" panose="02020603050405020304" pitchFamily="18" charset="0"/>
              </a:defRPr>
            </a:lvl7pPr>
            <a:lvl8pPr marL="3385109" indent="-225674" algn="ctr" defTabSz="915233" eaLnBrk="0" fontAlgn="base" hangingPunct="0">
              <a:spcBef>
                <a:spcPct val="0"/>
              </a:spcBef>
              <a:spcAft>
                <a:spcPct val="0"/>
              </a:spcAft>
              <a:defRPr sz="2369">
                <a:solidFill>
                  <a:schemeClr val="tx1"/>
                </a:solidFill>
                <a:latin typeface="Times New Roman" panose="02020603050405020304" pitchFamily="18" charset="0"/>
              </a:defRPr>
            </a:lvl8pPr>
            <a:lvl9pPr marL="3836457" indent="-225674" algn="ctr" defTabSz="915233" eaLnBrk="0" fontAlgn="base" hangingPunct="0">
              <a:spcBef>
                <a:spcPct val="0"/>
              </a:spcBef>
              <a:spcAft>
                <a:spcPct val="0"/>
              </a:spcAft>
              <a:defRPr sz="2369">
                <a:solidFill>
                  <a:schemeClr val="tx1"/>
                </a:solidFill>
                <a:latin typeface="Times New Roman" panose="02020603050405020304" pitchFamily="18" charset="0"/>
              </a:defRPr>
            </a:lvl9pPr>
          </a:lstStyle>
          <a:p>
            <a:r>
              <a:rPr lang="en-US" altLang="en-US" sz="1185">
                <a:solidFill>
                  <a:schemeClr val="bg2"/>
                </a:solidFill>
                <a:latin typeface="Arial" panose="020B0604020202020204" pitchFamily="34" charset="0"/>
              </a:rPr>
              <a:t>Xilinx FPGAs - </a:t>
            </a:r>
            <a:fld id="{1C08EB4B-77A5-402D-B717-7BF92299F399}" type="slidenum">
              <a:rPr lang="en-US" altLang="en-US" sz="1185">
                <a:solidFill>
                  <a:schemeClr val="bg2"/>
                </a:solidFill>
                <a:latin typeface="Arial" panose="020B0604020202020204" pitchFamily="34" charset="0"/>
              </a:rPr>
              <a:pPr/>
              <a:t>52</a:t>
            </a:fld>
            <a:endParaRPr lang="en-US" altLang="en-US" sz="1185">
              <a:solidFill>
                <a:schemeClr val="bg2"/>
              </a:solidFill>
              <a:latin typeface="Arial" panose="020B0604020202020204" pitchFamily="34" charset="0"/>
            </a:endParaRPr>
          </a:p>
        </p:txBody>
      </p:sp>
      <p:sp>
        <p:nvSpPr>
          <p:cNvPr id="51203" name="Rectangle 2"/>
          <p:cNvSpPr>
            <a:spLocks noGrp="1" noChangeArrowheads="1"/>
          </p:cNvSpPr>
          <p:nvPr>
            <p:ph type="title"/>
          </p:nvPr>
        </p:nvSpPr>
        <p:spPr/>
        <p:txBody>
          <a:bodyPr/>
          <a:lstStyle/>
          <a:p>
            <a:r>
              <a:rPr lang="en-US" altLang="en-US" smtClean="0"/>
              <a:t>Virtex IOB</a:t>
            </a:r>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633" y="1454348"/>
            <a:ext cx="6242096" cy="511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185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Xilinx Virtex-5 FPGAs</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4648201" y="1600201"/>
            <a:ext cx="5610225" cy="4314825"/>
          </a:xfrm>
          <a:prstGeom prst="rect">
            <a:avLst/>
          </a:prstGeom>
          <a:noFill/>
          <a:ln w="9525">
            <a:noFill/>
            <a:miter lim="800000"/>
            <a:headEnd/>
            <a:tailEnd/>
          </a:ln>
        </p:spPr>
      </p:pic>
      <p:sp>
        <p:nvSpPr>
          <p:cNvPr id="6" name="TextBox 5"/>
          <p:cNvSpPr txBox="1"/>
          <p:nvPr/>
        </p:nvSpPr>
        <p:spPr>
          <a:xfrm>
            <a:off x="2743200" y="5943601"/>
            <a:ext cx="7239000" cy="646331"/>
          </a:xfrm>
          <a:prstGeom prst="rect">
            <a:avLst/>
          </a:prstGeom>
          <a:noFill/>
        </p:spPr>
        <p:txBody>
          <a:bodyPr wrap="square" rtlCol="0">
            <a:spAutoFit/>
          </a:bodyPr>
          <a:lstStyle/>
          <a:p>
            <a:r>
              <a:rPr lang="en-US" dirty="0"/>
              <a:t>Multi-FPGA-based emulation framework for NoC design and verification (UNLV Networking and System Integration Laboratory)</a:t>
            </a:r>
          </a:p>
        </p:txBody>
      </p:sp>
      <p:pic>
        <p:nvPicPr>
          <p:cNvPr id="7" name="Picture 2"/>
          <p:cNvPicPr>
            <a:picLocks noChangeAspect="1" noChangeArrowheads="1"/>
          </p:cNvPicPr>
          <p:nvPr/>
        </p:nvPicPr>
        <p:blipFill>
          <a:blip r:embed="rId3" cstate="print"/>
          <a:srcRect/>
          <a:stretch>
            <a:fillRect/>
          </a:stretch>
        </p:blipFill>
        <p:spPr bwMode="auto">
          <a:xfrm>
            <a:off x="1752601" y="1905000"/>
            <a:ext cx="2717779" cy="3474720"/>
          </a:xfrm>
          <a:prstGeom prst="rect">
            <a:avLst/>
          </a:prstGeom>
          <a:noFill/>
          <a:ln w="9525">
            <a:noFill/>
            <a:miter lim="800000"/>
            <a:headEnd/>
            <a:tailEnd/>
          </a:ln>
        </p:spPr>
      </p:pic>
    </p:spTree>
    <p:extLst>
      <p:ext uri="{BB962C8B-B14F-4D97-AF65-F5344CB8AC3E}">
        <p14:creationId xmlns:p14="http://schemas.microsoft.com/office/powerpoint/2010/main" val="7944059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Virtex-5 CLB</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981200" y="1447800"/>
            <a:ext cx="2642950" cy="22860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752600" y="3886201"/>
            <a:ext cx="4343400" cy="2809875"/>
          </a:xfrm>
          <a:prstGeom prst="rect">
            <a:avLst/>
          </a:prstGeom>
          <a:noFill/>
          <a:ln w="9525">
            <a:noFill/>
            <a:miter lim="800000"/>
            <a:headEnd/>
            <a:tailEnd/>
          </a:ln>
        </p:spPr>
      </p:pic>
      <p:sp>
        <p:nvSpPr>
          <p:cNvPr id="6" name="TextBox 5"/>
          <p:cNvSpPr txBox="1"/>
          <p:nvPr/>
        </p:nvSpPr>
        <p:spPr>
          <a:xfrm>
            <a:off x="4953000" y="1828801"/>
            <a:ext cx="5181600" cy="1200329"/>
          </a:xfrm>
          <a:prstGeom prst="rect">
            <a:avLst/>
          </a:prstGeom>
          <a:noFill/>
        </p:spPr>
        <p:txBody>
          <a:bodyPr wrap="square" rtlCol="0">
            <a:spAutoFit/>
          </a:bodyPr>
          <a:lstStyle/>
          <a:p>
            <a:r>
              <a:rPr lang="en-US" dirty="0"/>
              <a:t>A single CLB in Virtex-5 consists of two slices: SLICEL (logic) and SLICEM (memory). Each CLB is connected to a switch matrix which can access to a general routing (global) matrix.</a:t>
            </a:r>
          </a:p>
        </p:txBody>
      </p:sp>
      <p:sp>
        <p:nvSpPr>
          <p:cNvPr id="7" name="TextBox 6"/>
          <p:cNvSpPr txBox="1"/>
          <p:nvPr/>
        </p:nvSpPr>
        <p:spPr>
          <a:xfrm>
            <a:off x="6324600" y="3429001"/>
            <a:ext cx="3276600" cy="2031325"/>
          </a:xfrm>
          <a:prstGeom prst="rect">
            <a:avLst/>
          </a:prstGeom>
          <a:noFill/>
        </p:spPr>
        <p:txBody>
          <a:bodyPr wrap="square" rtlCol="0">
            <a:spAutoFit/>
          </a:bodyPr>
          <a:lstStyle/>
          <a:p>
            <a:r>
              <a:rPr lang="en-US" dirty="0"/>
              <a:t>Every slice contains four LUTS, wide function MUXs, carry logic, and configurable memory elements. SLICEM support storing data using distributed RAM and data shifting with 32-bit shift registers</a:t>
            </a:r>
          </a:p>
        </p:txBody>
      </p:sp>
    </p:spTree>
    <p:extLst>
      <p:ext uri="{BB962C8B-B14F-4D97-AF65-F5344CB8AC3E}">
        <p14:creationId xmlns:p14="http://schemas.microsoft.com/office/powerpoint/2010/main" val="3947198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SLICEL</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3429001" y="1447800"/>
            <a:ext cx="5001357" cy="5120640"/>
          </a:xfrm>
          <a:prstGeom prst="rect">
            <a:avLst/>
          </a:prstGeom>
          <a:noFill/>
          <a:ln w="9525">
            <a:noFill/>
            <a:miter lim="800000"/>
            <a:headEnd/>
            <a:tailEnd/>
          </a:ln>
        </p:spPr>
      </p:pic>
    </p:spTree>
    <p:extLst>
      <p:ext uri="{BB962C8B-B14F-4D97-AF65-F5344CB8AC3E}">
        <p14:creationId xmlns:p14="http://schemas.microsoft.com/office/powerpoint/2010/main" val="348864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1143000"/>
          </a:xfrm>
        </p:spPr>
        <p:txBody>
          <a:bodyPr/>
          <a:lstStyle/>
          <a:p>
            <a:r>
              <a:rPr lang="en-US" dirty="0" smtClean="0"/>
              <a:t>SLICEM</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581401" y="914400"/>
            <a:ext cx="4593463" cy="5486400"/>
          </a:xfrm>
          <a:prstGeom prst="rect">
            <a:avLst/>
          </a:prstGeom>
          <a:noFill/>
          <a:ln w="9525">
            <a:noFill/>
            <a:miter lim="800000"/>
            <a:headEnd/>
            <a:tailEnd/>
          </a:ln>
        </p:spPr>
      </p:pic>
    </p:spTree>
    <p:extLst>
      <p:ext uri="{BB962C8B-B14F-4D97-AF65-F5344CB8AC3E}">
        <p14:creationId xmlns:p14="http://schemas.microsoft.com/office/powerpoint/2010/main" val="2424158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675"/>
          </a:xfrm>
        </p:spPr>
        <p:txBody>
          <a:bodyPr>
            <a:normAutofit fontScale="90000"/>
          </a:bodyPr>
          <a:lstStyle/>
          <a:p>
            <a:r>
              <a:rPr lang="en-US" dirty="0" smtClean="0"/>
              <a:t>FPGA Design Comparison Virtex-5, Virtex-6, and </a:t>
            </a:r>
            <a:r>
              <a:rPr lang="en-US" dirty="0" err="1" smtClean="0"/>
              <a:t>spartan</a:t>
            </a:r>
            <a:r>
              <a:rPr lang="en-US" dirty="0" smtClean="0"/>
              <a:t> 6</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981201" y="1447800"/>
            <a:ext cx="4352933" cy="4846320"/>
          </a:xfrm>
          <a:prstGeom prst="rect">
            <a:avLst/>
          </a:prstGeom>
          <a:noFill/>
          <a:ln w="9525">
            <a:noFill/>
            <a:miter lim="800000"/>
            <a:headEnd/>
            <a:tailEnd/>
          </a:ln>
        </p:spPr>
      </p:pic>
      <p:sp>
        <p:nvSpPr>
          <p:cNvPr id="4" name="TextBox 3"/>
          <p:cNvSpPr txBox="1"/>
          <p:nvPr/>
        </p:nvSpPr>
        <p:spPr>
          <a:xfrm>
            <a:off x="6324600" y="2362200"/>
            <a:ext cx="3962400" cy="2308324"/>
          </a:xfrm>
          <a:prstGeom prst="rect">
            <a:avLst/>
          </a:prstGeom>
          <a:noFill/>
        </p:spPr>
        <p:txBody>
          <a:bodyPr wrap="square" rtlCol="0">
            <a:spAutoFit/>
          </a:bodyPr>
          <a:lstStyle/>
          <a:p>
            <a:r>
              <a:rPr lang="en-US" dirty="0"/>
              <a:t>Virtex-6 CLB have the same setup as Virtex-5 (SLICEL &amp; SLICEM)</a:t>
            </a:r>
          </a:p>
          <a:p>
            <a:endParaRPr lang="en-US" dirty="0"/>
          </a:p>
          <a:p>
            <a:r>
              <a:rPr lang="en-US" dirty="0"/>
              <a:t>Virtex-6 devices add four additional storage elements  which can only be configured as edge-triggered D-FFs. The D inputs are driven by the output of the LUTs or bypass slice inputs AX-DX</a:t>
            </a:r>
          </a:p>
        </p:txBody>
      </p:sp>
    </p:spTree>
    <p:extLst>
      <p:ext uri="{BB962C8B-B14F-4D97-AF65-F5344CB8AC3E}">
        <p14:creationId xmlns:p14="http://schemas.microsoft.com/office/powerpoint/2010/main" val="398380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3154" y="1457325"/>
            <a:ext cx="9683458" cy="3600450"/>
          </a:xfrm>
          <a:prstGeom prst="rect">
            <a:avLst/>
          </a:prstGeom>
        </p:spPr>
      </p:pic>
    </p:spTree>
    <p:extLst>
      <p:ext uri="{BB962C8B-B14F-4D97-AF65-F5344CB8AC3E}">
        <p14:creationId xmlns:p14="http://schemas.microsoft.com/office/powerpoint/2010/main" val="21596468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8925" y="1708150"/>
            <a:ext cx="5034150" cy="3441700"/>
          </a:xfrm>
          <a:prstGeom prst="rect">
            <a:avLst/>
          </a:prstGeom>
        </p:spPr>
      </p:pic>
    </p:spTree>
    <p:extLst>
      <p:ext uri="{BB962C8B-B14F-4D97-AF65-F5344CB8AC3E}">
        <p14:creationId xmlns:p14="http://schemas.microsoft.com/office/powerpoint/2010/main" val="752242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2743200" y="90488"/>
            <a:ext cx="7315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a:solidFill>
                  <a:srgbClr val="262626"/>
                </a:solidFill>
                <a:latin typeface="Lucida Grande"/>
                <a:ea typeface="MS Mincho" panose="02020609040205080304" pitchFamily="49" charset="-128"/>
                <a:cs typeface="Times New Roman" panose="02020603050405020304" pitchFamily="18" charset="0"/>
              </a:rPr>
              <a:t>.</a:t>
            </a:r>
            <a:r>
              <a:rPr lang="en-US" altLang="en-US">
                <a:solidFill>
                  <a:srgbClr val="000000"/>
                </a:solidFill>
                <a:latin typeface="Arial Black" panose="020B0A04020102020204" pitchFamily="34" charset="0"/>
                <a:ea typeface="MS Mincho" panose="02020609040205080304" pitchFamily="49" charset="-128"/>
                <a:cs typeface="Times New Roman" panose="02020603050405020304" pitchFamily="18" charset="0"/>
              </a:rPr>
              <a:t>June 2011</a:t>
            </a:r>
            <a:endParaRPr lang="en-US" altLang="en-US">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a:spcBef>
                <a:spcPct val="0"/>
              </a:spcBef>
              <a:buClrTx/>
              <a:buSzTx/>
              <a:buFontTx/>
              <a:buNone/>
            </a:pPr>
            <a:r>
              <a:rPr lang="en-US" altLang="en-US" sz="2800">
                <a:solidFill>
                  <a:srgbClr val="FF0000"/>
                </a:solidFill>
                <a:latin typeface="Arial Black" panose="020B0A04020102020204" pitchFamily="34" charset="0"/>
                <a:ea typeface="MS Mincho" panose="02020609040205080304" pitchFamily="49" charset="-128"/>
                <a:cs typeface="Times New Roman" panose="02020603050405020304" pitchFamily="18" charset="0"/>
              </a:rPr>
              <a:t>The 4 biggest FPGA producers are :</a:t>
            </a:r>
            <a:endParaRPr lang="en-US" altLang="en-US" sz="2800">
              <a:solidFill>
                <a:srgbClr val="FF0000"/>
              </a:solidFill>
              <a:latin typeface="Arial" panose="020B0604020202020204" pitchFamily="34" charset="0"/>
              <a:ea typeface="MS Mincho" panose="02020609040205080304" pitchFamily="49" charset="-128"/>
              <a:cs typeface="Arial" panose="020B0604020202020204" pitchFamily="34" charset="0"/>
            </a:endParaRPr>
          </a:p>
          <a:p>
            <a:pPr>
              <a:spcBef>
                <a:spcPct val="0"/>
              </a:spcBef>
              <a:buClrTx/>
              <a:buSzTx/>
              <a:buFontTx/>
              <a:buNone/>
            </a:pPr>
            <a:endParaRPr lang="en-US" altLang="en-US" sz="2000">
              <a:solidFill>
                <a:srgbClr val="000000"/>
              </a:solidFill>
              <a:latin typeface="Arial Black" panose="020B0A04020102020204" pitchFamily="34" charset="0"/>
              <a:ea typeface="MS Mincho" panose="02020609040205080304" pitchFamily="49" charset="-128"/>
              <a:cs typeface="Arial" panose="020B0604020202020204" pitchFamily="34" charset="0"/>
            </a:endParaRPr>
          </a:p>
          <a:p>
            <a:pPr>
              <a:spcBef>
                <a:spcPct val="0"/>
              </a:spcBef>
              <a:buClrTx/>
              <a:buSzTx/>
              <a:buFontTx/>
              <a:buNone/>
            </a:pPr>
            <a:r>
              <a:rPr lang="en-US" altLang="en-US" sz="2000">
                <a:solidFill>
                  <a:srgbClr val="000000"/>
                </a:solidFill>
                <a:latin typeface="Arial Black" panose="020B0A04020102020204" pitchFamily="34" charset="0"/>
                <a:ea typeface="MS Mincho" panose="02020609040205080304" pitchFamily="49" charset="-128"/>
                <a:cs typeface="Arial" panose="020B0604020202020204" pitchFamily="34" charset="0"/>
              </a:rPr>
              <a:t>Xilinx 2.4 Billion$ in 2011     49% of US mrket</a:t>
            </a:r>
            <a:endParaRPr lang="en-US" altLang="en-US" sz="2000">
              <a:solidFill>
                <a:srgbClr val="000000"/>
              </a:solidFill>
              <a:latin typeface="Arial" panose="020B0604020202020204" pitchFamily="34" charset="0"/>
              <a:ea typeface="MS Mincho" panose="02020609040205080304" pitchFamily="49" charset="-128"/>
              <a:cs typeface="Arial" panose="020B0604020202020204" pitchFamily="34" charset="0"/>
            </a:endParaRPr>
          </a:p>
          <a:p>
            <a:pPr>
              <a:spcBef>
                <a:spcPct val="0"/>
              </a:spcBef>
              <a:buClrTx/>
              <a:buSzTx/>
              <a:buFontTx/>
              <a:buNone/>
            </a:pPr>
            <a:r>
              <a:rPr lang="en-US" altLang="en-US" sz="2000">
                <a:solidFill>
                  <a:srgbClr val="000000"/>
                </a:solidFill>
                <a:latin typeface="Arial Black" panose="020B0A04020102020204" pitchFamily="34" charset="0"/>
                <a:ea typeface="MS Mincho" panose="02020609040205080304" pitchFamily="49" charset="-128"/>
                <a:cs typeface="Arial" panose="020B0604020202020204" pitchFamily="34" charset="0"/>
              </a:rPr>
              <a:t>Altera    40%  1. Billion955 </a:t>
            </a:r>
            <a:endParaRPr lang="en-US" altLang="en-US" sz="2000">
              <a:solidFill>
                <a:srgbClr val="000000"/>
              </a:solidFill>
              <a:latin typeface="Arial" panose="020B0604020202020204" pitchFamily="34" charset="0"/>
              <a:ea typeface="MS Mincho" panose="02020609040205080304" pitchFamily="49" charset="-128"/>
              <a:cs typeface="Arial" panose="020B0604020202020204" pitchFamily="34" charset="0"/>
            </a:endParaRPr>
          </a:p>
          <a:p>
            <a:pPr>
              <a:spcBef>
                <a:spcPct val="0"/>
              </a:spcBef>
              <a:buClrTx/>
              <a:buSzTx/>
              <a:buFontTx/>
              <a:buNone/>
            </a:pPr>
            <a:r>
              <a:rPr lang="en-US" altLang="en-US" sz="2000">
                <a:solidFill>
                  <a:srgbClr val="000000"/>
                </a:solidFill>
                <a:latin typeface="Arial Black" panose="020B0A04020102020204" pitchFamily="34" charset="0"/>
                <a:ea typeface="MS Mincho" panose="02020609040205080304" pitchFamily="49" charset="-128"/>
                <a:cs typeface="Arial" panose="020B0604020202020204" pitchFamily="34" charset="0"/>
              </a:rPr>
              <a:t>Quick Logic  1% 26 Million$</a:t>
            </a:r>
            <a:endParaRPr lang="en-US" altLang="en-US" sz="2000">
              <a:solidFill>
                <a:srgbClr val="000000"/>
              </a:solidFill>
              <a:latin typeface="Arial" panose="020B0604020202020204" pitchFamily="34" charset="0"/>
              <a:ea typeface="MS Mincho" panose="02020609040205080304" pitchFamily="49" charset="-128"/>
              <a:cs typeface="Arial" panose="020B0604020202020204" pitchFamily="34" charset="0"/>
            </a:endParaRPr>
          </a:p>
          <a:p>
            <a:pPr>
              <a:spcBef>
                <a:spcPct val="0"/>
              </a:spcBef>
              <a:buClrTx/>
              <a:buSzTx/>
              <a:buFontTx/>
              <a:buNone/>
            </a:pPr>
            <a:r>
              <a:rPr lang="en-US" altLang="en-US" sz="2000">
                <a:solidFill>
                  <a:srgbClr val="000000"/>
                </a:solidFill>
                <a:latin typeface="Arial Black" panose="020B0A04020102020204" pitchFamily="34" charset="0"/>
                <a:ea typeface="MS Mincho" panose="02020609040205080304" pitchFamily="49" charset="-128"/>
                <a:cs typeface="Arial" panose="020B0604020202020204" pitchFamily="34" charset="0"/>
              </a:rPr>
              <a:t>MicriSemi   4% 207 Million $ </a:t>
            </a:r>
            <a:endParaRPr lang="en-US" altLang="en-US" sz="2000">
              <a:solidFill>
                <a:srgbClr val="000000"/>
              </a:solidFill>
              <a:latin typeface="Arial" panose="020B0604020202020204" pitchFamily="34" charset="0"/>
              <a:ea typeface="MS Mincho" panose="02020609040205080304" pitchFamily="49" charset="-128"/>
              <a:cs typeface="Arial" panose="020B0604020202020204" pitchFamily="34" charset="0"/>
            </a:endParaRPr>
          </a:p>
          <a:p>
            <a:pPr>
              <a:spcBef>
                <a:spcPct val="0"/>
              </a:spcBef>
              <a:buClrTx/>
              <a:buSzTx/>
              <a:buFontTx/>
              <a:buNone/>
            </a:pPr>
            <a:r>
              <a:rPr lang="en-US" altLang="en-US" sz="2000">
                <a:solidFill>
                  <a:srgbClr val="000000"/>
                </a:solidFill>
                <a:latin typeface="Arial Black" panose="020B0A04020102020204" pitchFamily="34" charset="0"/>
                <a:ea typeface="MS Mincho" panose="02020609040205080304" pitchFamily="49" charset="-128"/>
                <a:cs typeface="Arial" panose="020B0604020202020204" pitchFamily="34" charset="0"/>
              </a:rPr>
              <a:t>Lattice Semi 6%   297 Million</a:t>
            </a:r>
            <a:endParaRPr lang="en-US" altLang="en-US" sz="2000">
              <a:solidFill>
                <a:srgbClr val="000000"/>
              </a:solidFill>
              <a:latin typeface="Arial" panose="020B0604020202020204" pitchFamily="34" charset="0"/>
              <a:ea typeface="MS Mincho" panose="02020609040205080304" pitchFamily="49" charset="-128"/>
              <a:cs typeface="Arial" panose="020B0604020202020204" pitchFamily="34" charset="0"/>
            </a:endParaRPr>
          </a:p>
          <a:p>
            <a:pPr>
              <a:spcBef>
                <a:spcPct val="0"/>
              </a:spcBef>
              <a:buClrTx/>
              <a:buSzTx/>
              <a:buFontTx/>
              <a:buNone/>
            </a:pPr>
            <a:r>
              <a:rPr lang="en-US" altLang="en-US" sz="2000">
                <a:solidFill>
                  <a:srgbClr val="000000"/>
                </a:solidFill>
                <a:latin typeface="Arial Black" panose="020B0A04020102020204" pitchFamily="34" charset="0"/>
                <a:ea typeface="MS Mincho" panose="02020609040205080304" pitchFamily="49" charset="-128"/>
                <a:cs typeface="Arial" panose="020B0604020202020204" pitchFamily="34" charset="0"/>
              </a:rPr>
              <a:t>Xilinx and Altera have  89%  of the Market</a:t>
            </a:r>
          </a:p>
          <a:p>
            <a:pPr>
              <a:spcBef>
                <a:spcPct val="0"/>
              </a:spcBef>
              <a:buClrTx/>
              <a:buSzTx/>
              <a:buFontTx/>
              <a:buNone/>
            </a:pPr>
            <a:endParaRPr lang="en-US" altLang="en-US" sz="1400">
              <a:solidFill>
                <a:srgbClr val="000000"/>
              </a:solidFill>
              <a:latin typeface="Arial Black" panose="020B0A04020102020204" pitchFamily="34" charset="0"/>
              <a:ea typeface="MS Mincho" panose="02020609040205080304" pitchFamily="49" charset="-128"/>
              <a:cs typeface="Arial" panose="020B0604020202020204" pitchFamily="34" charset="0"/>
            </a:endParaRPr>
          </a:p>
          <a:p>
            <a:pPr>
              <a:spcBef>
                <a:spcPct val="0"/>
              </a:spcBef>
              <a:buClrTx/>
              <a:buSzTx/>
              <a:buFontTx/>
              <a:buNone/>
            </a:pPr>
            <a:endParaRPr lang="en-US" altLang="en-US" sz="1400">
              <a:solidFill>
                <a:srgbClr val="000000"/>
              </a:solidFill>
              <a:latin typeface="Arial Black" panose="020B0A04020102020204" pitchFamily="34" charset="0"/>
              <a:ea typeface="MS Mincho" panose="02020609040205080304" pitchFamily="49" charset="-128"/>
              <a:cs typeface="Arial" panose="020B0604020202020204" pitchFamily="34" charset="0"/>
            </a:endParaRPr>
          </a:p>
          <a:p>
            <a:pPr>
              <a:spcBef>
                <a:spcPct val="0"/>
              </a:spcBef>
              <a:buClrTx/>
              <a:buSzTx/>
              <a:buFontTx/>
              <a:buNone/>
            </a:pPr>
            <a:endParaRPr lang="en-US" altLang="en-US" sz="1400">
              <a:solidFill>
                <a:srgbClr val="000000"/>
              </a:solidFill>
              <a:latin typeface="Arial Black" panose="020B0A04020102020204" pitchFamily="34" charset="0"/>
              <a:ea typeface="MS Mincho" panose="02020609040205080304" pitchFamily="49" charset="-128"/>
              <a:cs typeface="Arial" panose="020B0604020202020204" pitchFamily="34" charset="0"/>
            </a:endParaRPr>
          </a:p>
          <a:p>
            <a:pPr>
              <a:spcBef>
                <a:spcPct val="0"/>
              </a:spcBef>
              <a:buClrTx/>
              <a:buSzTx/>
              <a:buFontTx/>
              <a:buNone/>
            </a:pPr>
            <a:endParaRPr lang="en-US" altLang="en-US" sz="1400">
              <a:solidFill>
                <a:srgbClr val="000000"/>
              </a:solidFill>
              <a:latin typeface="Arial Black" panose="020B0A04020102020204" pitchFamily="34" charset="0"/>
              <a:ea typeface="MS Mincho" panose="02020609040205080304" pitchFamily="49" charset="-128"/>
              <a:cs typeface="Arial" panose="020B0604020202020204" pitchFamily="34" charset="0"/>
            </a:endParaRPr>
          </a:p>
          <a:p>
            <a:pPr>
              <a:spcBef>
                <a:spcPct val="0"/>
              </a:spcBef>
              <a:buClrTx/>
              <a:buSzTx/>
              <a:buFontTx/>
              <a:buNone/>
            </a:pPr>
            <a:endParaRPr lang="en-US" altLang="en-US" sz="1400">
              <a:solidFill>
                <a:srgbClr val="000000"/>
              </a:solidFill>
              <a:latin typeface="Arial Black" panose="020B0A04020102020204" pitchFamily="34" charset="0"/>
              <a:ea typeface="MS Mincho" panose="02020609040205080304" pitchFamily="49" charset="-128"/>
              <a:cs typeface="Arial" panose="020B0604020202020204" pitchFamily="34" charset="0"/>
            </a:endParaRPr>
          </a:p>
          <a:p>
            <a:pPr>
              <a:spcBef>
                <a:spcPct val="0"/>
              </a:spcBef>
              <a:buClrTx/>
              <a:buSzTx/>
              <a:buFontTx/>
              <a:buNone/>
            </a:pPr>
            <a:endParaRPr lang="en-US" altLang="en-US" sz="1400">
              <a:solidFill>
                <a:srgbClr val="000000"/>
              </a:solidFill>
              <a:latin typeface="Arial Black" panose="020B0A04020102020204" pitchFamily="34" charset="0"/>
              <a:ea typeface="MS Mincho" panose="02020609040205080304" pitchFamily="49" charset="-128"/>
              <a:cs typeface="Arial" panose="020B0604020202020204" pitchFamily="34" charset="0"/>
            </a:endParaRPr>
          </a:p>
          <a:p>
            <a:pPr>
              <a:spcBef>
                <a:spcPct val="0"/>
              </a:spcBef>
              <a:buClrTx/>
              <a:buSzTx/>
              <a:buFontTx/>
              <a:buNone/>
            </a:pPr>
            <a:endParaRPr lang="en-US" altLang="en-US" sz="600">
              <a:solidFill>
                <a:srgbClr val="000000"/>
              </a:solidFill>
              <a:latin typeface="Arial" panose="020B0604020202020204" pitchFamily="34" charset="0"/>
              <a:ea typeface="MS Mincho" panose="02020609040205080304" pitchFamily="49" charset="-128"/>
              <a:cs typeface="Arial" panose="020B0604020202020204" pitchFamily="34" charset="0"/>
            </a:endParaRPr>
          </a:p>
          <a:p>
            <a:pPr>
              <a:spcBef>
                <a:spcPct val="0"/>
              </a:spcBef>
              <a:buClrTx/>
              <a:buSzTx/>
              <a:buFontTx/>
              <a:buNone/>
            </a:pPr>
            <a:endParaRPr lang="en-US" altLang="en-US" sz="180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71683" name="Rectangle 2"/>
          <p:cNvSpPr>
            <a:spLocks noChangeArrowheads="1"/>
          </p:cNvSpPr>
          <p:nvPr/>
        </p:nvSpPr>
        <p:spPr bwMode="auto">
          <a:xfrm>
            <a:off x="2743200" y="3733800"/>
            <a:ext cx="6553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a:solidFill>
                  <a:srgbClr val="262626"/>
                </a:solidFill>
                <a:latin typeface="Lucida Grande"/>
                <a:ea typeface="MS Mincho" panose="02020609040205080304" pitchFamily="49" charset="-128"/>
                <a:cs typeface="Times New Roman" panose="02020603050405020304" pitchFamily="18" charset="0"/>
              </a:rPr>
              <a:t>With the top two FPGA companies taking up 89% of the FPGA market, you can be forgiven for thinking there was no one else out there. Xilinx and Altera have done a good job of defending the duopoly but a few companies are gradually winning market share by targeting specific applications</a:t>
            </a:r>
            <a:endParaRPr lang="en-US" altLang="en-US" sz="80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840772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FPGA structure</a:t>
            </a:r>
            <a:endParaRPr lang="el-GR" altLang="en-US" smtClean="0"/>
          </a:p>
        </p:txBody>
      </p:sp>
      <p:graphicFrame>
        <p:nvGraphicFramePr>
          <p:cNvPr id="6147" name="Object 3"/>
          <p:cNvGraphicFramePr>
            <a:graphicFrameLocks noGrp="1" noChangeAspect="1"/>
          </p:cNvGraphicFramePr>
          <p:nvPr>
            <p:ph idx="1"/>
          </p:nvPr>
        </p:nvGraphicFramePr>
        <p:xfrm>
          <a:off x="2439989" y="1295400"/>
          <a:ext cx="7005637" cy="4313238"/>
        </p:xfrm>
        <a:graphic>
          <a:graphicData uri="http://schemas.openxmlformats.org/presentationml/2006/ole">
            <mc:AlternateContent xmlns:mc="http://schemas.openxmlformats.org/markup-compatibility/2006">
              <mc:Choice xmlns:v="urn:schemas-microsoft-com:vml" Requires="v">
                <p:oleObj spid="_x0000_s5131" name="Visio" r:id="rId3" imgW="6676044" imgH="4109991" progId="Visio.Drawing.11">
                  <p:embed/>
                </p:oleObj>
              </mc:Choice>
              <mc:Fallback>
                <p:oleObj name="Visio" r:id="rId3" imgW="6676044" imgH="4109991" progId="Visio.Drawing.11">
                  <p:embed/>
                  <p:pic>
                    <p:nvPicPr>
                      <p:cNvPr id="6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989" y="1295400"/>
                        <a:ext cx="7005637" cy="431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738253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Simplified CLB Structure</a:t>
            </a:r>
            <a:endParaRPr lang="el-GR" altLang="en-US" smtClean="0"/>
          </a:p>
        </p:txBody>
      </p:sp>
      <p:graphicFrame>
        <p:nvGraphicFramePr>
          <p:cNvPr id="7171" name="Object 4"/>
          <p:cNvGraphicFramePr>
            <a:graphicFrameLocks noGrp="1" noChangeAspect="1"/>
          </p:cNvGraphicFramePr>
          <p:nvPr>
            <p:ph sz="half" idx="1"/>
          </p:nvPr>
        </p:nvGraphicFramePr>
        <p:xfrm>
          <a:off x="1371600" y="1905000"/>
          <a:ext cx="7239000" cy="4457700"/>
        </p:xfrm>
        <a:graphic>
          <a:graphicData uri="http://schemas.openxmlformats.org/presentationml/2006/ole">
            <mc:AlternateContent xmlns:mc="http://schemas.openxmlformats.org/markup-compatibility/2006">
              <mc:Choice xmlns:v="urn:schemas-microsoft-com:vml" Requires="v">
                <p:oleObj spid="_x0000_s6173" name="Visio" r:id="rId3" imgW="6676044" imgH="4109991" progId="Visio.Drawing.11">
                  <p:embed/>
                </p:oleObj>
              </mc:Choice>
              <mc:Fallback>
                <p:oleObj name="Visio" r:id="rId3" imgW="6676044" imgH="4109991" progId="Visio.Drawing.11">
                  <p:embed/>
                  <p:pic>
                    <p:nvPicPr>
                      <p:cNvPr id="717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05000"/>
                        <a:ext cx="72390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Grp="1" noChangeAspect="1"/>
          </p:cNvGraphicFramePr>
          <p:nvPr>
            <p:ph sz="quarter" idx="2"/>
          </p:nvPr>
        </p:nvGraphicFramePr>
        <p:xfrm>
          <a:off x="4191001" y="1363664"/>
          <a:ext cx="6346825" cy="1989137"/>
        </p:xfrm>
        <a:graphic>
          <a:graphicData uri="http://schemas.openxmlformats.org/presentationml/2006/ole">
            <mc:AlternateContent xmlns:mc="http://schemas.openxmlformats.org/markup-compatibility/2006">
              <mc:Choice xmlns:v="urn:schemas-microsoft-com:vml" Requires="v">
                <p:oleObj spid="_x0000_s6174" name="Visio" r:id="rId5" imgW="5372608" imgH="1683798" progId="Visio.Drawing.11">
                  <p:embed/>
                </p:oleObj>
              </mc:Choice>
              <mc:Fallback>
                <p:oleObj name="Visio" r:id="rId5" imgW="5372608" imgH="1683798" progId="Visio.Drawing.11">
                  <p:embed/>
                  <p:pic>
                    <p:nvPicPr>
                      <p:cNvPr id="1024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1" y="1363664"/>
                        <a:ext cx="6346825"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Grp="1" noChangeAspect="1"/>
          </p:cNvGraphicFramePr>
          <p:nvPr>
            <p:ph sz="quarter" idx="3"/>
          </p:nvPr>
        </p:nvGraphicFramePr>
        <p:xfrm>
          <a:off x="5181600" y="3962401"/>
          <a:ext cx="1447800" cy="1376363"/>
        </p:xfrm>
        <a:graphic>
          <a:graphicData uri="http://schemas.openxmlformats.org/presentationml/2006/ole">
            <mc:AlternateContent xmlns:mc="http://schemas.openxmlformats.org/markup-compatibility/2006">
              <mc:Choice xmlns:v="urn:schemas-microsoft-com:vml" Requires="v">
                <p:oleObj spid="_x0000_s6175" name="Visio" r:id="rId7" imgW="2540369" imgH="2414726" progId="Visio.Drawing.11">
                  <p:embed/>
                </p:oleObj>
              </mc:Choice>
              <mc:Fallback>
                <p:oleObj name="Visio" r:id="rId7" imgW="2540369" imgH="2414726" progId="Visio.Drawing.11">
                  <p:embed/>
                  <p:pic>
                    <p:nvPicPr>
                      <p:cNvPr id="102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962401"/>
                        <a:ext cx="1447800"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0" name="Line 10"/>
          <p:cNvSpPr>
            <a:spLocks noChangeShapeType="1"/>
          </p:cNvSpPr>
          <p:nvPr/>
        </p:nvSpPr>
        <p:spPr bwMode="auto">
          <a:xfrm flipH="1">
            <a:off x="4267200" y="4267200"/>
            <a:ext cx="914400" cy="6096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11"/>
          <p:cNvSpPr>
            <a:spLocks noChangeShapeType="1"/>
          </p:cNvSpPr>
          <p:nvPr/>
        </p:nvSpPr>
        <p:spPr bwMode="auto">
          <a:xfrm flipH="1">
            <a:off x="5029200" y="4800600"/>
            <a:ext cx="762000" cy="7620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Oval 12"/>
          <p:cNvSpPr>
            <a:spLocks noChangeArrowheads="1"/>
          </p:cNvSpPr>
          <p:nvPr/>
        </p:nvSpPr>
        <p:spPr bwMode="auto">
          <a:xfrm>
            <a:off x="4191000" y="4724400"/>
            <a:ext cx="990600" cy="9144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3" name="Oval 13"/>
          <p:cNvSpPr>
            <a:spLocks noChangeArrowheads="1"/>
          </p:cNvSpPr>
          <p:nvPr/>
        </p:nvSpPr>
        <p:spPr bwMode="auto">
          <a:xfrm>
            <a:off x="4876800" y="1143000"/>
            <a:ext cx="6019800" cy="22098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4" name="Line 14"/>
          <p:cNvSpPr>
            <a:spLocks noChangeShapeType="1"/>
          </p:cNvSpPr>
          <p:nvPr/>
        </p:nvSpPr>
        <p:spPr bwMode="auto">
          <a:xfrm flipH="1">
            <a:off x="5334000" y="2971800"/>
            <a:ext cx="228600" cy="11430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flipH="1">
            <a:off x="6096000" y="2819400"/>
            <a:ext cx="4343400" cy="17526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50000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1+#ppt_w/2"/>
                                          </p:val>
                                        </p:tav>
                                        <p:tav tm="100000">
                                          <p:val>
                                            <p:strVal val="#ppt_x"/>
                                          </p:val>
                                        </p:tav>
                                      </p:tavLst>
                                    </p:anim>
                                    <p:anim calcmode="lin" valueType="num">
                                      <p:cBhvr additive="base">
                                        <p:cTn id="8" dur="500" fill="hold"/>
                                        <p:tgtEl>
                                          <p:spTgt spid="102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10250"/>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10252"/>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1025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54"/>
                                        </p:tgtEl>
                                        <p:attrNameLst>
                                          <p:attrName>style.visibility</p:attrName>
                                        </p:attrNameLst>
                                      </p:cBhvr>
                                      <p:to>
                                        <p:strVal val="visible"/>
                                      </p:to>
                                    </p:set>
                                    <p:animEffect transition="in" filter="blinds(horizontal)">
                                      <p:cBhvr>
                                        <p:cTn id="22" dur="500"/>
                                        <p:tgtEl>
                                          <p:spTgt spid="10254"/>
                                        </p:tgtEl>
                                      </p:cBhvr>
                                    </p:animEffect>
                                  </p:childTnLst>
                                </p:cTn>
                              </p:par>
                              <p:par>
                                <p:cTn id="23" presetID="3" presetClass="entr" presetSubtype="10" fill="hold" nodeType="withEffect">
                                  <p:stCondLst>
                                    <p:cond delay="0"/>
                                  </p:stCondLst>
                                  <p:childTnLst>
                                    <p:set>
                                      <p:cBhvr>
                                        <p:cTn id="24" dur="1" fill="hold">
                                          <p:stCondLst>
                                            <p:cond delay="0"/>
                                          </p:stCondLst>
                                        </p:cTn>
                                        <p:tgtEl>
                                          <p:spTgt spid="10255"/>
                                        </p:tgtEl>
                                        <p:attrNameLst>
                                          <p:attrName>style.visibility</p:attrName>
                                        </p:attrNameLst>
                                      </p:cBhvr>
                                      <p:to>
                                        <p:strVal val="visible"/>
                                      </p:to>
                                    </p:set>
                                    <p:animEffect transition="in" filter="blinds(horizontal)">
                                      <p:cBhvr>
                                        <p:cTn id="25" dur="500"/>
                                        <p:tgtEl>
                                          <p:spTgt spid="10255"/>
                                        </p:tgtEl>
                                      </p:cBhvr>
                                    </p:animEffect>
                                  </p:childTnLst>
                                </p:cTn>
                              </p:par>
                              <p:par>
                                <p:cTn id="26" presetID="3" presetClass="entr" presetSubtype="10" fill="hold" nodeType="withEffect">
                                  <p:stCondLst>
                                    <p:cond delay="0"/>
                                  </p:stCondLst>
                                  <p:childTnLst>
                                    <p:set>
                                      <p:cBhvr>
                                        <p:cTn id="27" dur="1" fill="hold">
                                          <p:stCondLst>
                                            <p:cond delay="0"/>
                                          </p:stCondLst>
                                        </p:cTn>
                                        <p:tgtEl>
                                          <p:spTgt spid="10253"/>
                                        </p:tgtEl>
                                        <p:attrNameLst>
                                          <p:attrName>style.visibility</p:attrName>
                                        </p:attrNameLst>
                                      </p:cBhvr>
                                      <p:to>
                                        <p:strVal val="visible"/>
                                      </p:to>
                                    </p:set>
                                    <p:animEffect transition="in" filter="blinds(horizontal)">
                                      <p:cBhvr>
                                        <p:cTn id="28" dur="500"/>
                                        <p:tgtEl>
                                          <p:spTgt spid="10253"/>
                                        </p:tgtEl>
                                      </p:cBhvr>
                                    </p:animEffect>
                                  </p:childTnLst>
                                </p:cTn>
                              </p:par>
                              <p:par>
                                <p:cTn id="29" presetID="3" presetClass="entr" presetSubtype="10" fill="hold" nodeType="withEffect">
                                  <p:stCondLst>
                                    <p:cond delay="0"/>
                                  </p:stCondLst>
                                  <p:childTnLst>
                                    <p:set>
                                      <p:cBhvr>
                                        <p:cTn id="30" dur="1" fill="hold">
                                          <p:stCondLst>
                                            <p:cond delay="0"/>
                                          </p:stCondLst>
                                        </p:cTn>
                                        <p:tgtEl>
                                          <p:spTgt spid="10246"/>
                                        </p:tgtEl>
                                        <p:attrNameLst>
                                          <p:attrName>style.visibility</p:attrName>
                                        </p:attrNameLst>
                                      </p:cBhvr>
                                      <p:to>
                                        <p:strVal val="visible"/>
                                      </p:to>
                                    </p:set>
                                    <p:animEffect transition="in" filter="blinds(horizontal)">
                                      <p:cBhvr>
                                        <p:cTn id="31"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4638"/>
            <a:ext cx="8229600" cy="792162"/>
          </a:xfrm>
        </p:spPr>
        <p:txBody>
          <a:bodyPr/>
          <a:lstStyle/>
          <a:p>
            <a:pPr eaLnBrk="1" hangingPunct="1"/>
            <a:r>
              <a:rPr lang="en-US" altLang="en-US" smtClean="0"/>
              <a:t>Example: 4-input AND gate</a:t>
            </a:r>
            <a:endParaRPr lang="el-GR" altLang="en-US" smtClean="0"/>
          </a:p>
        </p:txBody>
      </p:sp>
      <p:graphicFrame>
        <p:nvGraphicFramePr>
          <p:cNvPr id="8195" name="Object 10"/>
          <p:cNvGraphicFramePr>
            <a:graphicFrameLocks noGrp="1" noChangeAspect="1"/>
          </p:cNvGraphicFramePr>
          <p:nvPr>
            <p:ph sz="half" idx="1"/>
          </p:nvPr>
        </p:nvGraphicFramePr>
        <p:xfrm>
          <a:off x="2057401" y="914401"/>
          <a:ext cx="1763713" cy="1071563"/>
        </p:xfrm>
        <a:graphic>
          <a:graphicData uri="http://schemas.openxmlformats.org/presentationml/2006/ole">
            <mc:AlternateContent xmlns:mc="http://schemas.openxmlformats.org/markup-compatibility/2006">
              <mc:Choice xmlns:v="urn:schemas-microsoft-com:vml" Requires="v">
                <p:oleObj spid="_x0000_s7188" name="Visio" r:id="rId3" imgW="1763037" imgH="1071239" progId="Visio.Drawing.11">
                  <p:embed/>
                </p:oleObj>
              </mc:Choice>
              <mc:Fallback>
                <p:oleObj name="Visio" r:id="rId3" imgW="1763037" imgH="1071239" progId="Visio.Drawing.11">
                  <p:embed/>
                  <p:pic>
                    <p:nvPicPr>
                      <p:cNvPr id="8195"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914401"/>
                        <a:ext cx="176371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07" name="Group 243"/>
          <p:cNvGraphicFramePr>
            <a:graphicFrameLocks noGrp="1"/>
          </p:cNvGraphicFramePr>
          <p:nvPr>
            <p:ph sz="quarter" idx="2"/>
          </p:nvPr>
        </p:nvGraphicFramePr>
        <p:xfrm>
          <a:off x="1905000" y="2057401"/>
          <a:ext cx="1828800" cy="4664069"/>
        </p:xfrm>
        <a:graphic>
          <a:graphicData uri="http://schemas.openxmlformats.org/drawingml/2006/table">
            <a:tbl>
              <a:tblPr/>
              <a:tblGrid>
                <a:gridCol w="365125">
                  <a:extLst>
                    <a:ext uri="{9D8B030D-6E8A-4147-A177-3AD203B41FA5}">
                      <a16:colId xmlns:a16="http://schemas.microsoft.com/office/drawing/2014/main" val="3777466061"/>
                    </a:ext>
                  </a:extLst>
                </a:gridCol>
                <a:gridCol w="366713">
                  <a:extLst>
                    <a:ext uri="{9D8B030D-6E8A-4147-A177-3AD203B41FA5}">
                      <a16:colId xmlns:a16="http://schemas.microsoft.com/office/drawing/2014/main" val="613418389"/>
                    </a:ext>
                  </a:extLst>
                </a:gridCol>
                <a:gridCol w="365125">
                  <a:extLst>
                    <a:ext uri="{9D8B030D-6E8A-4147-A177-3AD203B41FA5}">
                      <a16:colId xmlns:a16="http://schemas.microsoft.com/office/drawing/2014/main" val="2411857373"/>
                    </a:ext>
                  </a:extLst>
                </a:gridCol>
                <a:gridCol w="366712">
                  <a:extLst>
                    <a:ext uri="{9D8B030D-6E8A-4147-A177-3AD203B41FA5}">
                      <a16:colId xmlns:a16="http://schemas.microsoft.com/office/drawing/2014/main" val="2884742693"/>
                    </a:ext>
                  </a:extLst>
                </a:gridCol>
                <a:gridCol w="365125">
                  <a:extLst>
                    <a:ext uri="{9D8B030D-6E8A-4147-A177-3AD203B41FA5}">
                      <a16:colId xmlns:a16="http://schemas.microsoft.com/office/drawing/2014/main" val="1096256546"/>
                    </a:ext>
                  </a:extLst>
                </a:gridCol>
              </a:tblGrid>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2584800"/>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559447"/>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1131559"/>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2832350"/>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2949219"/>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7693982"/>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5775798"/>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5017442"/>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4265439"/>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9991332"/>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6636457"/>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1238822"/>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5259839"/>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6340553"/>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2954835"/>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946175"/>
                  </a:ext>
                </a:extLst>
              </a:tr>
              <a:tr h="2743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3202694"/>
                  </a:ext>
                </a:extLst>
              </a:tr>
            </a:tbl>
          </a:graphicData>
        </a:graphic>
      </p:graphicFrame>
      <p:graphicFrame>
        <p:nvGraphicFramePr>
          <p:cNvPr id="8306" name="Object 245"/>
          <p:cNvGraphicFramePr>
            <a:graphicFrameLocks noGrp="1" noChangeAspect="1"/>
          </p:cNvGraphicFramePr>
          <p:nvPr>
            <p:ph sz="quarter" idx="3"/>
          </p:nvPr>
        </p:nvGraphicFramePr>
        <p:xfrm>
          <a:off x="3962400" y="2362201"/>
          <a:ext cx="6400800" cy="2981325"/>
        </p:xfrm>
        <a:graphic>
          <a:graphicData uri="http://schemas.openxmlformats.org/presentationml/2006/ole">
            <mc:AlternateContent xmlns:mc="http://schemas.openxmlformats.org/markup-compatibility/2006">
              <mc:Choice xmlns:v="urn:schemas-microsoft-com:vml" Requires="v">
                <p:oleObj spid="_x0000_s7189" name="Visio" r:id="rId5" imgW="4369539" imgH="2035206" progId="Visio.Drawing.11">
                  <p:embed/>
                </p:oleObj>
              </mc:Choice>
              <mc:Fallback>
                <p:oleObj name="Visio" r:id="rId5" imgW="4369539" imgH="2035206" progId="Visio.Drawing.11">
                  <p:embed/>
                  <p:pic>
                    <p:nvPicPr>
                      <p:cNvPr id="8306" name="Object 2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362201"/>
                        <a:ext cx="64008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43586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ltLang="en-US" sz="4000"/>
              <a:t>Example 2: Find the configuration bits for the following circuit</a:t>
            </a:r>
            <a:endParaRPr lang="el-GR" altLang="en-US" sz="4000"/>
          </a:p>
        </p:txBody>
      </p:sp>
      <p:graphicFrame>
        <p:nvGraphicFramePr>
          <p:cNvPr id="9219" name="Object 4"/>
          <p:cNvGraphicFramePr>
            <a:graphicFrameLocks noGrp="1" noChangeAspect="1"/>
          </p:cNvGraphicFramePr>
          <p:nvPr>
            <p:ph sz="half" idx="1"/>
          </p:nvPr>
        </p:nvGraphicFramePr>
        <p:xfrm>
          <a:off x="2057400" y="1371601"/>
          <a:ext cx="3429000" cy="2232025"/>
        </p:xfrm>
        <a:graphic>
          <a:graphicData uri="http://schemas.openxmlformats.org/presentationml/2006/ole">
            <mc:AlternateContent xmlns:mc="http://schemas.openxmlformats.org/markup-compatibility/2006">
              <mc:Choice xmlns:v="urn:schemas-microsoft-com:vml" Requires="v">
                <p:oleObj spid="_x0000_s8212" name="Visio" r:id="rId3" imgW="3989603" imgH="2596673" progId="Visio.Drawing.11">
                  <p:embed/>
                </p:oleObj>
              </mc:Choice>
              <mc:Fallback>
                <p:oleObj name="Visio" r:id="rId3" imgW="3989603" imgH="2596673" progId="Visio.Drawing.11">
                  <p:embed/>
                  <p:pic>
                    <p:nvPicPr>
                      <p:cNvPr id="921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371601"/>
                        <a:ext cx="3429000"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6"/>
          <p:cNvGraphicFramePr>
            <a:graphicFrameLocks noGrp="1" noChangeAspect="1"/>
          </p:cNvGraphicFramePr>
          <p:nvPr>
            <p:ph sz="quarter" idx="2"/>
          </p:nvPr>
        </p:nvGraphicFramePr>
        <p:xfrm>
          <a:off x="4648200" y="2371726"/>
          <a:ext cx="6477000" cy="3724275"/>
        </p:xfrm>
        <a:graphic>
          <a:graphicData uri="http://schemas.openxmlformats.org/presentationml/2006/ole">
            <mc:AlternateContent xmlns:mc="http://schemas.openxmlformats.org/markup-compatibility/2006">
              <mc:Choice xmlns:v="urn:schemas-microsoft-com:vml" Requires="v">
                <p:oleObj spid="_x0000_s8213" name="Visio" r:id="rId5" imgW="4560177" imgH="2003394" progId="Visio.Drawing.11">
                  <p:embed/>
                </p:oleObj>
              </mc:Choice>
              <mc:Fallback>
                <p:oleObj name="Visio" r:id="rId5" imgW="4560177" imgH="2003394" progId="Visio.Drawing.11">
                  <p:embed/>
                  <p:pic>
                    <p:nvPicPr>
                      <p:cNvPr id="922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371726"/>
                        <a:ext cx="64770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97" name="Group 65"/>
          <p:cNvGraphicFramePr>
            <a:graphicFrameLocks noGrp="1"/>
          </p:cNvGraphicFramePr>
          <p:nvPr>
            <p:ph sz="quarter" idx="3"/>
          </p:nvPr>
        </p:nvGraphicFramePr>
        <p:xfrm>
          <a:off x="2209800" y="3886201"/>
          <a:ext cx="2057400" cy="2836863"/>
        </p:xfrm>
        <a:graphic>
          <a:graphicData uri="http://schemas.openxmlformats.org/drawingml/2006/table">
            <a:tbl>
              <a:tblPr/>
              <a:tblGrid>
                <a:gridCol w="514350">
                  <a:extLst>
                    <a:ext uri="{9D8B030D-6E8A-4147-A177-3AD203B41FA5}">
                      <a16:colId xmlns:a16="http://schemas.microsoft.com/office/drawing/2014/main" val="1023794993"/>
                    </a:ext>
                  </a:extLst>
                </a:gridCol>
                <a:gridCol w="514350">
                  <a:extLst>
                    <a:ext uri="{9D8B030D-6E8A-4147-A177-3AD203B41FA5}">
                      <a16:colId xmlns:a16="http://schemas.microsoft.com/office/drawing/2014/main" val="3299711732"/>
                    </a:ext>
                  </a:extLst>
                </a:gridCol>
                <a:gridCol w="514350">
                  <a:extLst>
                    <a:ext uri="{9D8B030D-6E8A-4147-A177-3AD203B41FA5}">
                      <a16:colId xmlns:a16="http://schemas.microsoft.com/office/drawing/2014/main" val="674810526"/>
                    </a:ext>
                  </a:extLst>
                </a:gridCol>
                <a:gridCol w="514350">
                  <a:extLst>
                    <a:ext uri="{9D8B030D-6E8A-4147-A177-3AD203B41FA5}">
                      <a16:colId xmlns:a16="http://schemas.microsoft.com/office/drawing/2014/main" val="148741854"/>
                    </a:ext>
                  </a:extLst>
                </a:gridCol>
              </a:tblGrid>
              <a:tr h="3984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8529609"/>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9476318"/>
                  </a:ext>
                </a:extLst>
              </a:tr>
              <a:tr h="2921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189383"/>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2080855"/>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6670125"/>
                  </a:ext>
                </a:extLst>
              </a:tr>
              <a:tr h="2921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6459679"/>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5239644"/>
                  </a:ext>
                </a:extLst>
              </a:tr>
              <a:tr h="2921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7164642"/>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l-GR"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8672127"/>
                  </a:ext>
                </a:extLst>
              </a:tr>
            </a:tbl>
          </a:graphicData>
        </a:graphic>
      </p:graphicFrame>
    </p:spTree>
    <p:extLst>
      <p:ext uri="{BB962C8B-B14F-4D97-AF65-F5344CB8AC3E}">
        <p14:creationId xmlns:p14="http://schemas.microsoft.com/office/powerpoint/2010/main" val="22249610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Interconnection Network</a:t>
            </a:r>
            <a:endParaRPr lang="el-GR" altLang="en-US" smtClean="0"/>
          </a:p>
        </p:txBody>
      </p:sp>
      <p:graphicFrame>
        <p:nvGraphicFramePr>
          <p:cNvPr id="10243" name="Object 4"/>
          <p:cNvGraphicFramePr>
            <a:graphicFrameLocks noGrp="1" noChangeAspect="1"/>
          </p:cNvGraphicFramePr>
          <p:nvPr>
            <p:ph sz="half" idx="1"/>
          </p:nvPr>
        </p:nvGraphicFramePr>
        <p:xfrm>
          <a:off x="1527175" y="2117726"/>
          <a:ext cx="7080250" cy="4359275"/>
        </p:xfrm>
        <a:graphic>
          <a:graphicData uri="http://schemas.openxmlformats.org/presentationml/2006/ole">
            <mc:AlternateContent xmlns:mc="http://schemas.openxmlformats.org/markup-compatibility/2006">
              <mc:Choice xmlns:v="urn:schemas-microsoft-com:vml" Requires="v">
                <p:oleObj spid="_x0000_s9245" name="Visio" r:id="rId3" imgW="6676044" imgH="4109991" progId="Visio.Drawing.11">
                  <p:embed/>
                </p:oleObj>
              </mc:Choice>
              <mc:Fallback>
                <p:oleObj name="Visio" r:id="rId3" imgW="6676044" imgH="4109991" progId="Visio.Drawing.11">
                  <p:embed/>
                  <p:pic>
                    <p:nvPicPr>
                      <p:cNvPr id="1024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2117726"/>
                        <a:ext cx="7080250" cy="435927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Grp="1" noChangeAspect="1"/>
          </p:cNvGraphicFramePr>
          <p:nvPr>
            <p:ph sz="quarter" idx="2"/>
          </p:nvPr>
        </p:nvGraphicFramePr>
        <p:xfrm>
          <a:off x="3962400" y="1524000"/>
          <a:ext cx="5029200" cy="4781550"/>
        </p:xfrm>
        <a:graphic>
          <a:graphicData uri="http://schemas.openxmlformats.org/presentationml/2006/ole">
            <mc:AlternateContent xmlns:mc="http://schemas.openxmlformats.org/markup-compatibility/2006">
              <mc:Choice xmlns:v="urn:schemas-microsoft-com:vml" Requires="v">
                <p:oleObj spid="_x0000_s9246" name="Visio" r:id="rId5" imgW="2540369" imgH="2414726" progId="Visio.Drawing.11">
                  <p:embed/>
                </p:oleObj>
              </mc:Choice>
              <mc:Fallback>
                <p:oleObj name="Visio" r:id="rId5" imgW="2540369" imgH="2414726" progId="Visio.Drawing.11">
                  <p:embed/>
                  <p:pic>
                    <p:nvPicPr>
                      <p:cNvPr id="2253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524000"/>
                        <a:ext cx="50292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Grp="1" noChangeAspect="1"/>
          </p:cNvGraphicFramePr>
          <p:nvPr>
            <p:ph sz="quarter" idx="3"/>
          </p:nvPr>
        </p:nvGraphicFramePr>
        <p:xfrm>
          <a:off x="4191000" y="1752600"/>
          <a:ext cx="5562600" cy="2470150"/>
        </p:xfrm>
        <a:graphic>
          <a:graphicData uri="http://schemas.openxmlformats.org/presentationml/2006/ole">
            <mc:AlternateContent xmlns:mc="http://schemas.openxmlformats.org/markup-compatibility/2006">
              <mc:Choice xmlns:v="urn:schemas-microsoft-com:vml" Requires="v">
                <p:oleObj spid="_x0000_s9247" name="Visio" r:id="rId7" imgW="3125585" imgH="1388985" progId="Visio.Drawing.11">
                  <p:embed/>
                </p:oleObj>
              </mc:Choice>
              <mc:Fallback>
                <p:oleObj name="Visio" r:id="rId7" imgW="3125585" imgH="1388985" progId="Visio.Drawing.11">
                  <p:embed/>
                  <p:pic>
                    <p:nvPicPr>
                      <p:cNvPr id="2253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1752600"/>
                        <a:ext cx="55626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9" name="Line 11"/>
          <p:cNvSpPr>
            <a:spLocks noChangeShapeType="1"/>
          </p:cNvSpPr>
          <p:nvPr/>
        </p:nvSpPr>
        <p:spPr bwMode="auto">
          <a:xfrm flipH="1">
            <a:off x="3048000" y="3124200"/>
            <a:ext cx="990600" cy="7620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Oval 12"/>
          <p:cNvSpPr>
            <a:spLocks noChangeArrowheads="1"/>
          </p:cNvSpPr>
          <p:nvPr/>
        </p:nvSpPr>
        <p:spPr bwMode="auto">
          <a:xfrm>
            <a:off x="3048000" y="3657600"/>
            <a:ext cx="990600" cy="990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1" name="Line 13"/>
          <p:cNvSpPr>
            <a:spLocks noChangeShapeType="1"/>
          </p:cNvSpPr>
          <p:nvPr/>
        </p:nvSpPr>
        <p:spPr bwMode="auto">
          <a:xfrm flipH="1">
            <a:off x="3657600" y="4419600"/>
            <a:ext cx="1143000" cy="2286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Oval 14"/>
          <p:cNvSpPr>
            <a:spLocks noChangeArrowheads="1"/>
          </p:cNvSpPr>
          <p:nvPr/>
        </p:nvSpPr>
        <p:spPr bwMode="auto">
          <a:xfrm>
            <a:off x="4648200" y="3429000"/>
            <a:ext cx="381000" cy="3048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3" name="Oval 15"/>
          <p:cNvSpPr>
            <a:spLocks noChangeArrowheads="1"/>
          </p:cNvSpPr>
          <p:nvPr/>
        </p:nvSpPr>
        <p:spPr bwMode="auto">
          <a:xfrm>
            <a:off x="7391400" y="1828800"/>
            <a:ext cx="2362200" cy="18288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637551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22539"/>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22540"/>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2254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253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4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2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Example 3</a:t>
            </a:r>
            <a:endParaRPr lang="el-GR" altLang="en-US" smtClean="0"/>
          </a:p>
        </p:txBody>
      </p:sp>
      <p:sp>
        <p:nvSpPr>
          <p:cNvPr id="11267" name="Rectangle 3"/>
          <p:cNvSpPr>
            <a:spLocks noGrp="1" noChangeArrowheads="1"/>
          </p:cNvSpPr>
          <p:nvPr>
            <p:ph type="body" sz="half" idx="1"/>
          </p:nvPr>
        </p:nvSpPr>
        <p:spPr>
          <a:xfrm>
            <a:off x="1981200" y="1295400"/>
            <a:ext cx="8229600" cy="1219200"/>
          </a:xfrm>
        </p:spPr>
        <p:txBody>
          <a:bodyPr/>
          <a:lstStyle/>
          <a:p>
            <a:pPr eaLnBrk="1" hangingPunct="1">
              <a:lnSpc>
                <a:spcPct val="90000"/>
              </a:lnSpc>
            </a:pPr>
            <a:r>
              <a:rPr lang="en-US" altLang="en-US" sz="2000"/>
              <a:t>Determine the configuration bits for the following circuit implementation in a 2x2 FPGA, with I/O constraints as shown in the following figure. Assume 2-input LUTs in each CLB.</a:t>
            </a:r>
          </a:p>
          <a:p>
            <a:pPr eaLnBrk="1" hangingPunct="1">
              <a:lnSpc>
                <a:spcPct val="90000"/>
              </a:lnSpc>
            </a:pPr>
            <a:endParaRPr lang="el-GR" altLang="en-US" sz="2000"/>
          </a:p>
        </p:txBody>
      </p:sp>
      <p:graphicFrame>
        <p:nvGraphicFramePr>
          <p:cNvPr id="11268" name="Object 4"/>
          <p:cNvGraphicFramePr>
            <a:graphicFrameLocks noGrp="1" noChangeAspect="1"/>
          </p:cNvGraphicFramePr>
          <p:nvPr>
            <p:ph sz="quarter" idx="2"/>
          </p:nvPr>
        </p:nvGraphicFramePr>
        <p:xfrm>
          <a:off x="1524000" y="2447926"/>
          <a:ext cx="6172200" cy="3800475"/>
        </p:xfrm>
        <a:graphic>
          <a:graphicData uri="http://schemas.openxmlformats.org/presentationml/2006/ole">
            <mc:AlternateContent xmlns:mc="http://schemas.openxmlformats.org/markup-compatibility/2006">
              <mc:Choice xmlns:v="urn:schemas-microsoft-com:vml" Requires="v">
                <p:oleObj spid="_x0000_s10260" name="Visio" r:id="rId3" imgW="6676044" imgH="4109991" progId="Visio.Drawing.11">
                  <p:embed/>
                </p:oleObj>
              </mc:Choice>
              <mc:Fallback>
                <p:oleObj name="Visio" r:id="rId3" imgW="6676044" imgH="4109991" progId="Visio.Drawing.11">
                  <p:embed/>
                  <p:pic>
                    <p:nvPicPr>
                      <p:cNvPr id="112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47926"/>
                        <a:ext cx="6172200" cy="380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6"/>
          <p:cNvGraphicFramePr>
            <a:graphicFrameLocks noGrp="1" noChangeAspect="1"/>
          </p:cNvGraphicFramePr>
          <p:nvPr>
            <p:ph sz="quarter" idx="3"/>
          </p:nvPr>
        </p:nvGraphicFramePr>
        <p:xfrm>
          <a:off x="5181600" y="3352801"/>
          <a:ext cx="5105400" cy="1336675"/>
        </p:xfrm>
        <a:graphic>
          <a:graphicData uri="http://schemas.openxmlformats.org/presentationml/2006/ole">
            <mc:AlternateContent xmlns:mc="http://schemas.openxmlformats.org/markup-compatibility/2006">
              <mc:Choice xmlns:v="urn:schemas-microsoft-com:vml" Requires="v">
                <p:oleObj spid="_x0000_s10261" name="Visio" r:id="rId5" imgW="2678176" imgH="702446" progId="Visio.Drawing.11">
                  <p:embed/>
                </p:oleObj>
              </mc:Choice>
              <mc:Fallback>
                <p:oleObj name="Visio" r:id="rId5" imgW="2678176" imgH="702446" progId="Visio.Drawing.11">
                  <p:embed/>
                  <p:pic>
                    <p:nvPicPr>
                      <p:cNvPr id="1126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352801"/>
                        <a:ext cx="5105400"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23439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8"/>
            <a:ext cx="8229600" cy="715962"/>
          </a:xfrm>
        </p:spPr>
        <p:txBody>
          <a:bodyPr/>
          <a:lstStyle/>
          <a:p>
            <a:pPr eaLnBrk="1" hangingPunct="1"/>
            <a:r>
              <a:rPr lang="en-US" altLang="en-US" sz="4000"/>
              <a:t>CLBs required</a:t>
            </a:r>
            <a:endParaRPr lang="el-GR" altLang="en-US" sz="4000"/>
          </a:p>
        </p:txBody>
      </p:sp>
      <p:graphicFrame>
        <p:nvGraphicFramePr>
          <p:cNvPr id="12291" name="Object 4"/>
          <p:cNvGraphicFramePr>
            <a:graphicFrameLocks noGrp="1" noChangeAspect="1"/>
          </p:cNvGraphicFramePr>
          <p:nvPr>
            <p:ph sz="half" idx="1"/>
          </p:nvPr>
        </p:nvGraphicFramePr>
        <p:xfrm>
          <a:off x="2895600" y="1497013"/>
          <a:ext cx="6096000" cy="1924050"/>
        </p:xfrm>
        <a:graphic>
          <a:graphicData uri="http://schemas.openxmlformats.org/presentationml/2006/ole">
            <mc:AlternateContent xmlns:mc="http://schemas.openxmlformats.org/markup-compatibility/2006">
              <mc:Choice xmlns:v="urn:schemas-microsoft-com:vml" Requires="v">
                <p:oleObj spid="_x0000_s11293" name="Visio" r:id="rId3" imgW="2864381" imgH="904043" progId="Visio.Drawing.11">
                  <p:embed/>
                </p:oleObj>
              </mc:Choice>
              <mc:Fallback>
                <p:oleObj name="Visio" r:id="rId3" imgW="2864381" imgH="904043" progId="Visio.Drawing.11">
                  <p:embed/>
                  <p:pic>
                    <p:nvPicPr>
                      <p:cNvPr id="1229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97013"/>
                        <a:ext cx="60960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7"/>
          <p:cNvGraphicFramePr>
            <a:graphicFrameLocks noGrp="1" noChangeAspect="1"/>
          </p:cNvGraphicFramePr>
          <p:nvPr>
            <p:ph sz="quarter" idx="2"/>
          </p:nvPr>
        </p:nvGraphicFramePr>
        <p:xfrm>
          <a:off x="1676400" y="3573464"/>
          <a:ext cx="4800600" cy="2098675"/>
        </p:xfrm>
        <a:graphic>
          <a:graphicData uri="http://schemas.openxmlformats.org/presentationml/2006/ole">
            <mc:AlternateContent xmlns:mc="http://schemas.openxmlformats.org/markup-compatibility/2006">
              <mc:Choice xmlns:v="urn:schemas-microsoft-com:vml" Requires="v">
                <p:oleObj spid="_x0000_s11294" name="Visio" r:id="rId5" imgW="4806604" imgH="2099939" progId="Visio.Drawing.11">
                  <p:embed/>
                </p:oleObj>
              </mc:Choice>
              <mc:Fallback>
                <p:oleObj name="Visio" r:id="rId5" imgW="4806604" imgH="2099939" progId="Visio.Drawing.11">
                  <p:embed/>
                  <p:pic>
                    <p:nvPicPr>
                      <p:cNvPr id="12292"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573464"/>
                        <a:ext cx="4800600"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9"/>
          <p:cNvGraphicFramePr>
            <a:graphicFrameLocks noGrp="1" noChangeAspect="1"/>
          </p:cNvGraphicFramePr>
          <p:nvPr>
            <p:ph sz="quarter" idx="3"/>
          </p:nvPr>
        </p:nvGraphicFramePr>
        <p:xfrm>
          <a:off x="5943600" y="3649664"/>
          <a:ext cx="4724400" cy="2065337"/>
        </p:xfrm>
        <a:graphic>
          <a:graphicData uri="http://schemas.openxmlformats.org/presentationml/2006/ole">
            <mc:AlternateContent xmlns:mc="http://schemas.openxmlformats.org/markup-compatibility/2006">
              <mc:Choice xmlns:v="urn:schemas-microsoft-com:vml" Requires="v">
                <p:oleObj spid="_x0000_s11295" name="Visio" r:id="rId7" imgW="4806604" imgH="2099939" progId="Visio.Drawing.11">
                  <p:embed/>
                </p:oleObj>
              </mc:Choice>
              <mc:Fallback>
                <p:oleObj name="Visio" r:id="rId7" imgW="4806604" imgH="2099939" progId="Visio.Drawing.11">
                  <p:embed/>
                  <p:pic>
                    <p:nvPicPr>
                      <p:cNvPr id="12293"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649664"/>
                        <a:ext cx="4724400" cy="206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951176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Placement: Select CLBs</a:t>
            </a:r>
            <a:endParaRPr lang="el-GR" altLang="en-US" smtClean="0"/>
          </a:p>
        </p:txBody>
      </p:sp>
      <p:graphicFrame>
        <p:nvGraphicFramePr>
          <p:cNvPr id="13315" name="Object 4"/>
          <p:cNvGraphicFramePr>
            <a:graphicFrameLocks noGrp="1" noChangeAspect="1"/>
          </p:cNvGraphicFramePr>
          <p:nvPr>
            <p:ph idx="1"/>
          </p:nvPr>
        </p:nvGraphicFramePr>
        <p:xfrm>
          <a:off x="1905000" y="1219201"/>
          <a:ext cx="8534400" cy="5254625"/>
        </p:xfrm>
        <a:graphic>
          <a:graphicData uri="http://schemas.openxmlformats.org/presentationml/2006/ole">
            <mc:AlternateContent xmlns:mc="http://schemas.openxmlformats.org/markup-compatibility/2006">
              <mc:Choice xmlns:v="urn:schemas-microsoft-com:vml" Requires="v">
                <p:oleObj spid="_x0000_s12299" name="Visio" r:id="rId3" imgW="6676044" imgH="4109991" progId="Visio.Drawing.11">
                  <p:embed/>
                </p:oleObj>
              </mc:Choice>
              <mc:Fallback>
                <p:oleObj name="Visio" r:id="rId3" imgW="6676044" imgH="4109991" progId="Visio.Drawing.11">
                  <p:embed/>
                  <p:pic>
                    <p:nvPicPr>
                      <p:cNvPr id="1331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19201"/>
                        <a:ext cx="8534400"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200264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8229600" cy="715962"/>
          </a:xfrm>
        </p:spPr>
        <p:txBody>
          <a:bodyPr/>
          <a:lstStyle/>
          <a:p>
            <a:pPr eaLnBrk="1" hangingPunct="1"/>
            <a:r>
              <a:rPr lang="en-US" altLang="en-US" sz="4000"/>
              <a:t>Routing: Select path</a:t>
            </a:r>
            <a:endParaRPr lang="el-GR" altLang="en-US" sz="4000"/>
          </a:p>
        </p:txBody>
      </p:sp>
      <p:graphicFrame>
        <p:nvGraphicFramePr>
          <p:cNvPr id="14339" name="Object 4"/>
          <p:cNvGraphicFramePr>
            <a:graphicFrameLocks noGrp="1" noChangeAspect="1"/>
          </p:cNvGraphicFramePr>
          <p:nvPr>
            <p:ph sz="half" idx="1"/>
          </p:nvPr>
        </p:nvGraphicFramePr>
        <p:xfrm>
          <a:off x="1752600" y="990600"/>
          <a:ext cx="8686800" cy="5348288"/>
        </p:xfrm>
        <a:graphic>
          <a:graphicData uri="http://schemas.openxmlformats.org/presentationml/2006/ole">
            <mc:AlternateContent xmlns:mc="http://schemas.openxmlformats.org/markup-compatibility/2006">
              <mc:Choice xmlns:v="urn:schemas-microsoft-com:vml" Requires="v">
                <p:oleObj spid="_x0000_s13332" name="Visio" r:id="rId3" imgW="6676044" imgH="4109991" progId="Visio.Drawing.11">
                  <p:embed/>
                </p:oleObj>
              </mc:Choice>
              <mc:Fallback>
                <p:oleObj name="Visio" r:id="rId3" imgW="6676044" imgH="4109991" progId="Visio.Drawing.11">
                  <p:embed/>
                  <p:pic>
                    <p:nvPicPr>
                      <p:cNvPr id="1433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90600"/>
                        <a:ext cx="8686800" cy="534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10"/>
          <p:cNvGraphicFramePr>
            <a:graphicFrameLocks noGrp="1" noChangeAspect="1"/>
          </p:cNvGraphicFramePr>
          <p:nvPr>
            <p:ph sz="half" idx="2"/>
          </p:nvPr>
        </p:nvGraphicFramePr>
        <p:xfrm>
          <a:off x="7543801" y="1066800"/>
          <a:ext cx="2098675" cy="5791200"/>
        </p:xfrm>
        <a:graphic>
          <a:graphicData uri="http://schemas.openxmlformats.org/presentationml/2006/ole">
            <mc:AlternateContent xmlns:mc="http://schemas.openxmlformats.org/markup-compatibility/2006">
              <mc:Choice xmlns:v="urn:schemas-microsoft-com:vml" Requires="v">
                <p:oleObj spid="_x0000_s13333" name="Visio" r:id="rId5" imgW="1850967" imgH="5110949" progId="Visio.Drawing.11">
                  <p:embed/>
                </p:oleObj>
              </mc:Choice>
              <mc:Fallback>
                <p:oleObj name="Visio" r:id="rId5" imgW="1850967" imgH="5110949" progId="Visio.Drawing.11">
                  <p:embed/>
                  <p:pic>
                    <p:nvPicPr>
                      <p:cNvPr id="1434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1066800"/>
                        <a:ext cx="209867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437710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Configuration Bitstream</a:t>
            </a:r>
            <a:endParaRPr lang="el-GR" altLang="en-US" smtClean="0"/>
          </a:p>
        </p:txBody>
      </p:sp>
      <p:sp>
        <p:nvSpPr>
          <p:cNvPr id="15363" name="Rectangle 3"/>
          <p:cNvSpPr>
            <a:spLocks noGrp="1" noChangeArrowheads="1"/>
          </p:cNvSpPr>
          <p:nvPr>
            <p:ph type="body" idx="1"/>
          </p:nvPr>
        </p:nvSpPr>
        <p:spPr/>
        <p:txBody>
          <a:bodyPr>
            <a:normAutofit lnSpcReduction="10000"/>
          </a:bodyPr>
          <a:lstStyle/>
          <a:p>
            <a:pPr eaLnBrk="1" hangingPunct="1">
              <a:lnSpc>
                <a:spcPct val="90000"/>
              </a:lnSpc>
            </a:pPr>
            <a:r>
              <a:rPr lang="en-US" altLang="en-US" sz="2400"/>
              <a:t>The configuration bitstream must include ALL CLBs and SBs, even unused ones</a:t>
            </a:r>
          </a:p>
          <a:p>
            <a:pPr eaLnBrk="1" hangingPunct="1">
              <a:lnSpc>
                <a:spcPct val="90000"/>
              </a:lnSpc>
            </a:pPr>
            <a:r>
              <a:rPr lang="en-US" altLang="en-US" sz="2400"/>
              <a:t>CLB0: 00011</a:t>
            </a:r>
          </a:p>
          <a:p>
            <a:pPr eaLnBrk="1" hangingPunct="1">
              <a:lnSpc>
                <a:spcPct val="90000"/>
              </a:lnSpc>
            </a:pPr>
            <a:r>
              <a:rPr lang="en-US" altLang="en-US" sz="2400"/>
              <a:t>CLB1: 01100</a:t>
            </a:r>
          </a:p>
          <a:p>
            <a:pPr eaLnBrk="1" hangingPunct="1">
              <a:lnSpc>
                <a:spcPct val="90000"/>
              </a:lnSpc>
            </a:pPr>
            <a:r>
              <a:rPr lang="en-US" altLang="en-US" sz="2400"/>
              <a:t>CLB2: XXXXX</a:t>
            </a:r>
          </a:p>
          <a:p>
            <a:pPr eaLnBrk="1" hangingPunct="1">
              <a:lnSpc>
                <a:spcPct val="90000"/>
              </a:lnSpc>
            </a:pPr>
            <a:r>
              <a:rPr lang="en-US" altLang="en-US" sz="2400"/>
              <a:t>CLB3: ?????</a:t>
            </a:r>
          </a:p>
          <a:p>
            <a:pPr eaLnBrk="1" hangingPunct="1">
              <a:lnSpc>
                <a:spcPct val="90000"/>
              </a:lnSpc>
            </a:pPr>
            <a:r>
              <a:rPr lang="en-US" altLang="en-US" sz="2400"/>
              <a:t>SB0: 000000</a:t>
            </a:r>
          </a:p>
          <a:p>
            <a:pPr eaLnBrk="1" hangingPunct="1">
              <a:lnSpc>
                <a:spcPct val="90000"/>
              </a:lnSpc>
            </a:pPr>
            <a:r>
              <a:rPr lang="en-US" altLang="en-US" sz="2400"/>
              <a:t>SB1: 000010</a:t>
            </a:r>
          </a:p>
          <a:p>
            <a:pPr eaLnBrk="1" hangingPunct="1">
              <a:lnSpc>
                <a:spcPct val="90000"/>
              </a:lnSpc>
            </a:pPr>
            <a:r>
              <a:rPr lang="en-US" altLang="en-US" sz="2400"/>
              <a:t>SB2: 000000</a:t>
            </a:r>
          </a:p>
          <a:p>
            <a:pPr eaLnBrk="1" hangingPunct="1">
              <a:lnSpc>
                <a:spcPct val="90000"/>
              </a:lnSpc>
            </a:pPr>
            <a:r>
              <a:rPr lang="en-US" altLang="en-US" sz="2400"/>
              <a:t>SB3: 000000</a:t>
            </a:r>
          </a:p>
          <a:p>
            <a:pPr eaLnBrk="1" hangingPunct="1">
              <a:lnSpc>
                <a:spcPct val="90000"/>
              </a:lnSpc>
            </a:pPr>
            <a:r>
              <a:rPr lang="en-US" altLang="en-US" sz="2400"/>
              <a:t>SB4: 000001</a:t>
            </a:r>
            <a:endParaRPr lang="el-GR" altLang="en-US" sz="2400"/>
          </a:p>
        </p:txBody>
      </p:sp>
    </p:spTree>
    <p:extLst>
      <p:ext uri="{BB962C8B-B14F-4D97-AF65-F5344CB8AC3E}">
        <p14:creationId xmlns:p14="http://schemas.microsoft.com/office/powerpoint/2010/main" val="1499060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AADD38D-9A3B-4F5B-8B1E-4E881DDC272A}" type="slidenum">
              <a:rPr lang="en-US" altLang="en-US" sz="1400"/>
              <a:pPr>
                <a:spcBef>
                  <a:spcPct val="0"/>
                </a:spcBef>
                <a:buClrTx/>
                <a:buSzTx/>
                <a:buFontTx/>
                <a:buNone/>
              </a:pPr>
              <a:t>7</a:t>
            </a:fld>
            <a:endParaRPr lang="en-US" altLang="en-US" sz="1400"/>
          </a:p>
        </p:txBody>
      </p:sp>
      <p:pic>
        <p:nvPicPr>
          <p:cNvPr id="727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52450"/>
            <a:ext cx="8001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4947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74638"/>
            <a:ext cx="8229600" cy="868362"/>
          </a:xfrm>
        </p:spPr>
        <p:txBody>
          <a:bodyPr/>
          <a:lstStyle/>
          <a:p>
            <a:pPr eaLnBrk="1" hangingPunct="1"/>
            <a:r>
              <a:rPr lang="en-US" altLang="en-US" smtClean="0"/>
              <a:t>Realistic FPGA CLB: Xilinx</a:t>
            </a:r>
            <a:endParaRPr lang="el-GR" altLang="en-US" smtClean="0"/>
          </a:p>
        </p:txBody>
      </p:sp>
      <p:sp>
        <p:nvSpPr>
          <p:cNvPr id="16387" name="Rectangle 3"/>
          <p:cNvSpPr>
            <a:spLocks noGrp="1" noChangeArrowheads="1"/>
          </p:cNvSpPr>
          <p:nvPr>
            <p:ph type="body" idx="1"/>
          </p:nvPr>
        </p:nvSpPr>
        <p:spPr/>
        <p:txBody>
          <a:bodyPr/>
          <a:lstStyle/>
          <a:p>
            <a:pPr eaLnBrk="1" hangingPunct="1"/>
            <a:endParaRPr lang="en-US" altLang="en-US"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00138"/>
            <a:ext cx="78486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3486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381000"/>
            <a:ext cx="7772400" cy="1143000"/>
          </a:xfrm>
        </p:spPr>
        <p:txBody>
          <a:bodyPr/>
          <a:lstStyle/>
          <a:p>
            <a:pPr eaLnBrk="1" hangingPunct="1">
              <a:defRPr/>
            </a:pPr>
            <a:r>
              <a:rPr lang="en-US" altLang="en-US" smtClean="0"/>
              <a:t>XC 4000</a:t>
            </a:r>
          </a:p>
        </p:txBody>
      </p:sp>
      <p:sp>
        <p:nvSpPr>
          <p:cNvPr id="31747" name="Rectangle 3"/>
          <p:cNvSpPr>
            <a:spLocks noGrp="1" noChangeArrowheads="1"/>
          </p:cNvSpPr>
          <p:nvPr>
            <p:ph type="body" idx="1"/>
          </p:nvPr>
        </p:nvSpPr>
        <p:spPr>
          <a:xfrm>
            <a:off x="1676400" y="1828800"/>
            <a:ext cx="4343400" cy="4419600"/>
          </a:xfrm>
        </p:spPr>
        <p:txBody>
          <a:bodyPr/>
          <a:lstStyle/>
          <a:p>
            <a:pPr eaLnBrk="1" hangingPunct="1"/>
            <a:r>
              <a:rPr lang="en-US" altLang="en-US" smtClean="0"/>
              <a:t>XC4000 CLB</a:t>
            </a:r>
          </a:p>
        </p:txBody>
      </p:sp>
      <p:sp>
        <p:nvSpPr>
          <p:cNvPr id="31748" name="Rectangle 4"/>
          <p:cNvSpPr>
            <a:spLocks noChangeArrowheads="1"/>
          </p:cNvSpPr>
          <p:nvPr/>
        </p:nvSpPr>
        <p:spPr bwMode="auto">
          <a:xfrm>
            <a:off x="6019800" y="1600200"/>
            <a:ext cx="441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80000"/>
              <a:buFont typeface="Wingdings" panose="05000000000000000000" pitchFamily="2" charset="2"/>
              <a:buChar char="Ø"/>
              <a:defRPr sz="3200">
                <a:solidFill>
                  <a:srgbClr val="FFFF99"/>
                </a:solidFill>
                <a:latin typeface="Times New Roman" panose="02020603050405020304" pitchFamily="18" charset="0"/>
              </a:defRPr>
            </a:lvl1pPr>
            <a:lvl2pPr marL="742950" indent="-285750">
              <a:spcBef>
                <a:spcPct val="20000"/>
              </a:spcBef>
              <a:buClr>
                <a:schemeClr val="bg2"/>
              </a:buClr>
              <a:buSzPct val="125000"/>
              <a:buFont typeface="Wingdings" panose="05000000000000000000" pitchFamily="2" charset="2"/>
              <a:buChar char="§"/>
              <a:defRPr sz="2800">
                <a:solidFill>
                  <a:srgbClr val="FFFF99"/>
                </a:solidFill>
                <a:latin typeface="Times New Roman" panose="02020603050405020304" pitchFamily="18" charset="0"/>
              </a:defRPr>
            </a:lvl2pPr>
            <a:lvl3pPr marL="1143000" indent="-228600">
              <a:spcBef>
                <a:spcPct val="20000"/>
              </a:spcBef>
              <a:buClr>
                <a:schemeClr val="bg2"/>
              </a:buClr>
              <a:buSzPct val="75000"/>
              <a:buFont typeface="Wingdings" panose="05000000000000000000" pitchFamily="2" charset="2"/>
              <a:buChar char="l"/>
              <a:defRPr sz="2400">
                <a:solidFill>
                  <a:srgbClr val="FFFF99"/>
                </a:solidFill>
                <a:latin typeface="Times New Roman" panose="02020603050405020304" pitchFamily="18" charset="0"/>
              </a:defRPr>
            </a:lvl3pPr>
            <a:lvl4pPr marL="1600200" indent="-228600">
              <a:spcBef>
                <a:spcPct val="20000"/>
              </a:spcBef>
              <a:buClr>
                <a:schemeClr val="bg2"/>
              </a:buClr>
              <a:buSzPct val="70000"/>
              <a:buFont typeface="Wingdings" panose="05000000000000000000" pitchFamily="2" charset="2"/>
              <a:buChar char="q"/>
              <a:defRPr sz="2000">
                <a:solidFill>
                  <a:srgbClr val="FFFF99"/>
                </a:solidFill>
                <a:latin typeface="Times New Roman" panose="02020603050405020304" pitchFamily="18" charset="0"/>
              </a:defRPr>
            </a:lvl4pPr>
            <a:lvl5pPr marL="2057400" indent="-228600">
              <a:spcBef>
                <a:spcPct val="20000"/>
              </a:spcBef>
              <a:buClr>
                <a:schemeClr val="bg2"/>
              </a:buClr>
              <a:buChar char="–"/>
              <a:defRPr sz="2000">
                <a:solidFill>
                  <a:srgbClr val="FFFF99"/>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rgbClr val="FFFF99"/>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rgbClr val="FFFF99"/>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rgbClr val="FFFF99"/>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rgbClr val="FFFF99"/>
                </a:solidFill>
                <a:latin typeface="Times New Roman" panose="02020603050405020304" pitchFamily="18" charset="0"/>
              </a:defRPr>
            </a:lvl9pPr>
          </a:lstStyle>
          <a:p>
            <a:pPr eaLnBrk="1" hangingPunct="1"/>
            <a:r>
              <a:rPr lang="en-US" altLang="en-US" sz="2400" dirty="0">
                <a:solidFill>
                  <a:schemeClr val="tx1"/>
                </a:solidFill>
              </a:rPr>
              <a:t>3 LUTs and 2 Flip-flops in a two stage arrangement</a:t>
            </a:r>
          </a:p>
          <a:p>
            <a:pPr eaLnBrk="1" hangingPunct="1"/>
            <a:r>
              <a:rPr lang="en-US" altLang="en-US" sz="2400" dirty="0">
                <a:solidFill>
                  <a:schemeClr val="tx1"/>
                </a:solidFill>
              </a:rPr>
              <a:t>2 Outputs: Can be registered or combinational</a:t>
            </a:r>
          </a:p>
          <a:p>
            <a:pPr eaLnBrk="1" hangingPunct="1"/>
            <a:r>
              <a:rPr lang="en-US" altLang="en-US" sz="2400" dirty="0">
                <a:solidFill>
                  <a:schemeClr val="tx1"/>
                </a:solidFill>
              </a:rPr>
              <a:t>External signals can also be registered</a:t>
            </a:r>
          </a:p>
          <a:p>
            <a:pPr eaLnBrk="1" hangingPunct="1"/>
            <a:r>
              <a:rPr lang="en-US" altLang="en-US" sz="2400" dirty="0">
                <a:solidFill>
                  <a:schemeClr val="tx1"/>
                </a:solidFill>
              </a:rPr>
              <a:t>More of internal signals are available for connections</a:t>
            </a:r>
          </a:p>
          <a:p>
            <a:pPr eaLnBrk="1" hangingPunct="1"/>
            <a:r>
              <a:rPr lang="en-US" altLang="en-US" sz="2400" dirty="0">
                <a:solidFill>
                  <a:schemeClr val="tx1"/>
                </a:solidFill>
              </a:rPr>
              <a:t>Can implement any two independent functions of four variables or any single function of five variables</a:t>
            </a:r>
          </a:p>
        </p:txBody>
      </p:sp>
      <p:pic>
        <p:nvPicPr>
          <p:cNvPr id="31749" name="Picture 6" descr="C:\Pkgs\Cygwin\home\usha\IEP\figures\jpg\20_XC4K_CL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3201"/>
            <a:ext cx="41148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4529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a:latin typeface="Times New Roman" panose="02020603050405020304" pitchFamily="18" charset="0"/>
              </a:rPr>
              <a:t>Spring 2002</a:t>
            </a:r>
          </a:p>
        </p:txBody>
      </p:sp>
      <p:sp>
        <p:nvSpPr>
          <p:cNvPr id="20483" name="Footer Placeholder 3"/>
          <p:cNvSpPr>
            <a:spLocks noGrp="1"/>
          </p:cNvSpPr>
          <p:nvPr>
            <p:ph type="ftr" sz="quarter" idx="11"/>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a:latin typeface="Times New Roman" panose="02020603050405020304" pitchFamily="18" charset="0"/>
              </a:rPr>
              <a:t>EECS150 - Lec05-FPGA</a:t>
            </a:r>
          </a:p>
        </p:txBody>
      </p:sp>
      <p:sp>
        <p:nvSpPr>
          <p:cNvPr id="20484" name="Slide Number Placeholder 4"/>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a:latin typeface="Times New Roman" panose="02020603050405020304" pitchFamily="18" charset="0"/>
              </a:rPr>
              <a:t>Page </a:t>
            </a:r>
            <a:fld id="{9B2D888F-2505-4E83-B7EA-14AF2E4CA46C}" type="slidenum">
              <a:rPr lang="en-US" altLang="en-US" sz="1400">
                <a:latin typeface="Times New Roman" panose="02020603050405020304" pitchFamily="18" charset="0"/>
              </a:rPr>
              <a:pPr/>
              <a:t>72</a:t>
            </a:fld>
            <a:endParaRPr lang="en-US" altLang="en-US" sz="1400">
              <a:latin typeface="Times New Roman" panose="02020603050405020304" pitchFamily="18" charset="0"/>
            </a:endParaRPr>
          </a:p>
        </p:txBody>
      </p:sp>
      <p:sp>
        <p:nvSpPr>
          <p:cNvPr id="20485" name="Rectangle 2"/>
          <p:cNvSpPr>
            <a:spLocks noGrp="1" noChangeArrowheads="1"/>
          </p:cNvSpPr>
          <p:nvPr>
            <p:ph type="title"/>
          </p:nvPr>
        </p:nvSpPr>
        <p:spPr/>
        <p:txBody>
          <a:bodyPr/>
          <a:lstStyle/>
          <a:p>
            <a:r>
              <a:rPr lang="en-US" altLang="en-US" smtClean="0"/>
              <a:t>Xilinx FPGAs (IOB detail)</a:t>
            </a:r>
          </a:p>
        </p:txBody>
      </p:sp>
      <p:pic>
        <p:nvPicPr>
          <p:cNvPr id="20486" name="Picture 3" descr="C:\WINDOWS\Profiles\johnw\Desktop\4000-fig1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514" y="1522412"/>
            <a:ext cx="80772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0700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3600" y="609600"/>
            <a:ext cx="7772400" cy="533400"/>
          </a:xfrm>
        </p:spPr>
        <p:txBody>
          <a:bodyPr>
            <a:normAutofit fontScale="90000"/>
          </a:bodyPr>
          <a:lstStyle/>
          <a:p>
            <a:pPr eaLnBrk="1" hangingPunct="1"/>
            <a:r>
              <a:rPr lang="en-US" altLang="en-US" smtClean="0"/>
              <a:t>XC4000E I/O Block</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7772400"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xt Box 4"/>
          <p:cNvSpPr txBox="1">
            <a:spLocks noChangeArrowheads="1"/>
          </p:cNvSpPr>
          <p:nvPr/>
        </p:nvSpPr>
        <p:spPr bwMode="auto">
          <a:xfrm>
            <a:off x="8839200" y="65532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altLang="en-US" sz="1400"/>
              <a:t>Rissacher EE365</a:t>
            </a:r>
          </a:p>
        </p:txBody>
      </p:sp>
      <p:sp>
        <p:nvSpPr>
          <p:cNvPr id="20485" name="Text Box 5"/>
          <p:cNvSpPr txBox="1">
            <a:spLocks noChangeArrowheads="1"/>
          </p:cNvSpPr>
          <p:nvPr/>
        </p:nvSpPr>
        <p:spPr bwMode="auto">
          <a:xfrm>
            <a:off x="1524000" y="65532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400"/>
              <a:t>Lect #14</a:t>
            </a:r>
          </a:p>
        </p:txBody>
      </p:sp>
    </p:spTree>
    <p:extLst>
      <p:ext uri="{BB962C8B-B14F-4D97-AF65-F5344CB8AC3E}">
        <p14:creationId xmlns:p14="http://schemas.microsoft.com/office/powerpoint/2010/main" val="13186576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5067" y="537883"/>
            <a:ext cx="8320204" cy="5908888"/>
          </a:xfrm>
          <a:prstGeom prst="rect">
            <a:avLst/>
          </a:prstGeom>
        </p:spPr>
      </p:pic>
    </p:spTree>
    <p:extLst>
      <p:ext uri="{BB962C8B-B14F-4D97-AF65-F5344CB8AC3E}">
        <p14:creationId xmlns:p14="http://schemas.microsoft.com/office/powerpoint/2010/main" val="13586927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1075" y="533399"/>
            <a:ext cx="7169850" cy="5791201"/>
          </a:xfrm>
          <a:prstGeom prst="rect">
            <a:avLst/>
          </a:prstGeom>
        </p:spPr>
      </p:pic>
    </p:spTree>
    <p:extLst>
      <p:ext uri="{BB962C8B-B14F-4D97-AF65-F5344CB8AC3E}">
        <p14:creationId xmlns:p14="http://schemas.microsoft.com/office/powerpoint/2010/main" val="36864105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1928" y="288635"/>
            <a:ext cx="9430871" cy="6503274"/>
          </a:xfrm>
          <a:prstGeom prst="rect">
            <a:avLst/>
          </a:prstGeom>
        </p:spPr>
      </p:pic>
    </p:spTree>
    <p:extLst>
      <p:ext uri="{BB962C8B-B14F-4D97-AF65-F5344CB8AC3E}">
        <p14:creationId xmlns:p14="http://schemas.microsoft.com/office/powerpoint/2010/main" val="4611732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5903" y="325957"/>
            <a:ext cx="9737250" cy="6177981"/>
          </a:xfrm>
          <a:prstGeom prst="rect">
            <a:avLst/>
          </a:prstGeom>
        </p:spPr>
      </p:pic>
    </p:spTree>
    <p:extLst>
      <p:ext uri="{BB962C8B-B14F-4D97-AF65-F5344CB8AC3E}">
        <p14:creationId xmlns:p14="http://schemas.microsoft.com/office/powerpoint/2010/main" val="15957963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54870" y="358588"/>
            <a:ext cx="9126260" cy="6207210"/>
          </a:xfrm>
          <a:prstGeom prst="rect">
            <a:avLst/>
          </a:prstGeom>
        </p:spPr>
      </p:pic>
    </p:spTree>
    <p:extLst>
      <p:ext uri="{BB962C8B-B14F-4D97-AF65-F5344CB8AC3E}">
        <p14:creationId xmlns:p14="http://schemas.microsoft.com/office/powerpoint/2010/main" val="28367026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48873" y="699247"/>
            <a:ext cx="7817855" cy="5804856"/>
          </a:xfrm>
          <a:prstGeom prst="rect">
            <a:avLst/>
          </a:prstGeom>
        </p:spPr>
      </p:pic>
    </p:spTree>
    <p:extLst>
      <p:ext uri="{BB962C8B-B14F-4D97-AF65-F5344CB8AC3E}">
        <p14:creationId xmlns:p14="http://schemas.microsoft.com/office/powerpoint/2010/main" val="2042320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EBC8B7C-C53C-44E5-B2ED-8EA50431A345}" type="slidenum">
              <a:rPr lang="en-US" altLang="en-US" sz="1400"/>
              <a:pPr>
                <a:spcBef>
                  <a:spcPct val="0"/>
                </a:spcBef>
                <a:buClrTx/>
                <a:buSzTx/>
                <a:buFontTx/>
                <a:buNone/>
              </a:pPr>
              <a:t>8</a:t>
            </a:fld>
            <a:endParaRPr lang="en-US" altLang="en-US" sz="1400"/>
          </a:p>
        </p:txBody>
      </p:sp>
      <p:grpSp>
        <p:nvGrpSpPr>
          <p:cNvPr id="34819" name="Group 2"/>
          <p:cNvGrpSpPr>
            <a:grpSpLocks/>
          </p:cNvGrpSpPr>
          <p:nvPr/>
        </p:nvGrpSpPr>
        <p:grpSpPr bwMode="auto">
          <a:xfrm>
            <a:off x="2528889" y="1152526"/>
            <a:ext cx="2428875" cy="2125663"/>
            <a:chOff x="633" y="630"/>
            <a:chExt cx="1530" cy="1339"/>
          </a:xfrm>
        </p:grpSpPr>
        <p:sp>
          <p:nvSpPr>
            <p:cNvPr id="34992" name="Rectangle 3"/>
            <p:cNvSpPr>
              <a:spLocks noChangeArrowheads="1"/>
            </p:cNvSpPr>
            <p:nvPr/>
          </p:nvSpPr>
          <p:spPr bwMode="auto">
            <a:xfrm>
              <a:off x="765" y="709"/>
              <a:ext cx="262" cy="23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93" name="Rectangle 4"/>
            <p:cNvSpPr>
              <a:spLocks noChangeArrowheads="1"/>
            </p:cNvSpPr>
            <p:nvPr/>
          </p:nvSpPr>
          <p:spPr bwMode="auto">
            <a:xfrm>
              <a:off x="765" y="1182"/>
              <a:ext cx="262" cy="23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94" name="Rectangle 5"/>
            <p:cNvSpPr>
              <a:spLocks noChangeArrowheads="1"/>
            </p:cNvSpPr>
            <p:nvPr/>
          </p:nvSpPr>
          <p:spPr bwMode="auto">
            <a:xfrm>
              <a:off x="776" y="1634"/>
              <a:ext cx="262" cy="23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95" name="Rectangle 6"/>
            <p:cNvSpPr>
              <a:spLocks noChangeArrowheads="1"/>
            </p:cNvSpPr>
            <p:nvPr/>
          </p:nvSpPr>
          <p:spPr bwMode="auto">
            <a:xfrm>
              <a:off x="1288" y="709"/>
              <a:ext cx="263" cy="23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96" name="Rectangle 7"/>
            <p:cNvSpPr>
              <a:spLocks noChangeArrowheads="1"/>
            </p:cNvSpPr>
            <p:nvPr/>
          </p:nvSpPr>
          <p:spPr bwMode="auto">
            <a:xfrm>
              <a:off x="1288" y="1182"/>
              <a:ext cx="263" cy="23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97" name="Rectangle 8"/>
            <p:cNvSpPr>
              <a:spLocks noChangeArrowheads="1"/>
            </p:cNvSpPr>
            <p:nvPr/>
          </p:nvSpPr>
          <p:spPr bwMode="auto">
            <a:xfrm>
              <a:off x="1299" y="1634"/>
              <a:ext cx="263" cy="23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98" name="Rectangle 9"/>
            <p:cNvSpPr>
              <a:spLocks noChangeArrowheads="1"/>
            </p:cNvSpPr>
            <p:nvPr/>
          </p:nvSpPr>
          <p:spPr bwMode="auto">
            <a:xfrm>
              <a:off x="1813" y="709"/>
              <a:ext cx="262" cy="23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99" name="Rectangle 10"/>
            <p:cNvSpPr>
              <a:spLocks noChangeArrowheads="1"/>
            </p:cNvSpPr>
            <p:nvPr/>
          </p:nvSpPr>
          <p:spPr bwMode="auto">
            <a:xfrm>
              <a:off x="1813" y="1182"/>
              <a:ext cx="262" cy="236"/>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5000" name="Rectangle 11"/>
            <p:cNvSpPr>
              <a:spLocks noChangeArrowheads="1"/>
            </p:cNvSpPr>
            <p:nvPr/>
          </p:nvSpPr>
          <p:spPr bwMode="auto">
            <a:xfrm>
              <a:off x="1824" y="1634"/>
              <a:ext cx="262" cy="23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35001" name="Group 12"/>
            <p:cNvGrpSpPr>
              <a:grpSpLocks/>
            </p:cNvGrpSpPr>
            <p:nvPr/>
          </p:nvGrpSpPr>
          <p:grpSpPr bwMode="auto">
            <a:xfrm>
              <a:off x="633" y="1024"/>
              <a:ext cx="1530" cy="79"/>
              <a:chOff x="585" y="1060"/>
              <a:chExt cx="1769" cy="96"/>
            </a:xfrm>
          </p:grpSpPr>
          <p:sp>
            <p:nvSpPr>
              <p:cNvPr id="35014" name="Line 13"/>
              <p:cNvSpPr>
                <a:spLocks noChangeShapeType="1"/>
              </p:cNvSpPr>
              <p:nvPr/>
            </p:nvSpPr>
            <p:spPr bwMode="auto">
              <a:xfrm>
                <a:off x="585" y="1108"/>
                <a:ext cx="17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5" name="Line 14"/>
              <p:cNvSpPr>
                <a:spLocks noChangeShapeType="1"/>
              </p:cNvSpPr>
              <p:nvPr/>
            </p:nvSpPr>
            <p:spPr bwMode="auto">
              <a:xfrm>
                <a:off x="585" y="1156"/>
                <a:ext cx="17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6" name="Line 15"/>
              <p:cNvSpPr>
                <a:spLocks noChangeShapeType="1"/>
              </p:cNvSpPr>
              <p:nvPr/>
            </p:nvSpPr>
            <p:spPr bwMode="auto">
              <a:xfrm>
                <a:off x="585" y="1060"/>
                <a:ext cx="17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002" name="Group 16"/>
            <p:cNvGrpSpPr>
              <a:grpSpLocks/>
            </p:cNvGrpSpPr>
            <p:nvPr/>
          </p:nvGrpSpPr>
          <p:grpSpPr bwMode="auto">
            <a:xfrm>
              <a:off x="1114" y="630"/>
              <a:ext cx="87" cy="1339"/>
              <a:chOff x="1111" y="582"/>
              <a:chExt cx="96" cy="1626"/>
            </a:xfrm>
          </p:grpSpPr>
          <p:sp>
            <p:nvSpPr>
              <p:cNvPr id="35011" name="Line 17"/>
              <p:cNvSpPr>
                <a:spLocks noChangeShapeType="1"/>
              </p:cNvSpPr>
              <p:nvPr/>
            </p:nvSpPr>
            <p:spPr bwMode="auto">
              <a:xfrm>
                <a:off x="1207" y="582"/>
                <a:ext cx="0" cy="1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2" name="Line 18"/>
              <p:cNvSpPr>
                <a:spLocks noChangeShapeType="1"/>
              </p:cNvSpPr>
              <p:nvPr/>
            </p:nvSpPr>
            <p:spPr bwMode="auto">
              <a:xfrm>
                <a:off x="1159" y="582"/>
                <a:ext cx="0" cy="1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3" name="Line 19"/>
              <p:cNvSpPr>
                <a:spLocks noChangeShapeType="1"/>
              </p:cNvSpPr>
              <p:nvPr/>
            </p:nvSpPr>
            <p:spPr bwMode="auto">
              <a:xfrm>
                <a:off x="1111" y="582"/>
                <a:ext cx="0" cy="1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003" name="Group 20"/>
            <p:cNvGrpSpPr>
              <a:grpSpLocks/>
            </p:cNvGrpSpPr>
            <p:nvPr/>
          </p:nvGrpSpPr>
          <p:grpSpPr bwMode="auto">
            <a:xfrm>
              <a:off x="633" y="1491"/>
              <a:ext cx="1530" cy="79"/>
              <a:chOff x="585" y="1060"/>
              <a:chExt cx="1769" cy="96"/>
            </a:xfrm>
          </p:grpSpPr>
          <p:sp>
            <p:nvSpPr>
              <p:cNvPr id="35008" name="Line 21"/>
              <p:cNvSpPr>
                <a:spLocks noChangeShapeType="1"/>
              </p:cNvSpPr>
              <p:nvPr/>
            </p:nvSpPr>
            <p:spPr bwMode="auto">
              <a:xfrm>
                <a:off x="585" y="1108"/>
                <a:ext cx="17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09" name="Line 22"/>
              <p:cNvSpPr>
                <a:spLocks noChangeShapeType="1"/>
              </p:cNvSpPr>
              <p:nvPr/>
            </p:nvSpPr>
            <p:spPr bwMode="auto">
              <a:xfrm>
                <a:off x="585" y="1156"/>
                <a:ext cx="17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0" name="Line 23"/>
              <p:cNvSpPr>
                <a:spLocks noChangeShapeType="1"/>
              </p:cNvSpPr>
              <p:nvPr/>
            </p:nvSpPr>
            <p:spPr bwMode="auto">
              <a:xfrm>
                <a:off x="585" y="1060"/>
                <a:ext cx="17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004" name="Group 24"/>
            <p:cNvGrpSpPr>
              <a:grpSpLocks/>
            </p:cNvGrpSpPr>
            <p:nvPr/>
          </p:nvGrpSpPr>
          <p:grpSpPr bwMode="auto">
            <a:xfrm>
              <a:off x="1682" y="630"/>
              <a:ext cx="88" cy="1339"/>
              <a:chOff x="1111" y="582"/>
              <a:chExt cx="96" cy="1626"/>
            </a:xfrm>
          </p:grpSpPr>
          <p:sp>
            <p:nvSpPr>
              <p:cNvPr id="35005" name="Line 25"/>
              <p:cNvSpPr>
                <a:spLocks noChangeShapeType="1"/>
              </p:cNvSpPr>
              <p:nvPr/>
            </p:nvSpPr>
            <p:spPr bwMode="auto">
              <a:xfrm>
                <a:off x="1207" y="582"/>
                <a:ext cx="0" cy="1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06" name="Line 26"/>
              <p:cNvSpPr>
                <a:spLocks noChangeShapeType="1"/>
              </p:cNvSpPr>
              <p:nvPr/>
            </p:nvSpPr>
            <p:spPr bwMode="auto">
              <a:xfrm>
                <a:off x="1159" y="582"/>
                <a:ext cx="0" cy="1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07" name="Line 27"/>
              <p:cNvSpPr>
                <a:spLocks noChangeShapeType="1"/>
              </p:cNvSpPr>
              <p:nvPr/>
            </p:nvSpPr>
            <p:spPr bwMode="auto">
              <a:xfrm>
                <a:off x="1111" y="582"/>
                <a:ext cx="0" cy="1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4820" name="Group 28"/>
          <p:cNvGrpSpPr>
            <a:grpSpLocks/>
          </p:cNvGrpSpPr>
          <p:nvPr/>
        </p:nvGrpSpPr>
        <p:grpSpPr bwMode="auto">
          <a:xfrm>
            <a:off x="5868988" y="1228725"/>
            <a:ext cx="2959100" cy="1747838"/>
            <a:chOff x="2737" y="821"/>
            <a:chExt cx="1864" cy="1101"/>
          </a:xfrm>
        </p:grpSpPr>
        <p:grpSp>
          <p:nvGrpSpPr>
            <p:cNvPr id="34947" name="Group 29"/>
            <p:cNvGrpSpPr>
              <a:grpSpLocks/>
            </p:cNvGrpSpPr>
            <p:nvPr/>
          </p:nvGrpSpPr>
          <p:grpSpPr bwMode="auto">
            <a:xfrm>
              <a:off x="2737" y="821"/>
              <a:ext cx="1864" cy="144"/>
              <a:chOff x="2545" y="821"/>
              <a:chExt cx="1817" cy="144"/>
            </a:xfrm>
          </p:grpSpPr>
          <p:sp>
            <p:nvSpPr>
              <p:cNvPr id="34984" name="Rectangle 30"/>
              <p:cNvSpPr>
                <a:spLocks noChangeArrowheads="1"/>
              </p:cNvSpPr>
              <p:nvPr/>
            </p:nvSpPr>
            <p:spPr bwMode="auto">
              <a:xfrm>
                <a:off x="2545"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85" name="Rectangle 31"/>
              <p:cNvSpPr>
                <a:spLocks noChangeArrowheads="1"/>
              </p:cNvSpPr>
              <p:nvPr/>
            </p:nvSpPr>
            <p:spPr bwMode="auto">
              <a:xfrm>
                <a:off x="2784"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86" name="Rectangle 32"/>
              <p:cNvSpPr>
                <a:spLocks noChangeArrowheads="1"/>
              </p:cNvSpPr>
              <p:nvPr/>
            </p:nvSpPr>
            <p:spPr bwMode="auto">
              <a:xfrm>
                <a:off x="2976"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87" name="Rectangle 33"/>
              <p:cNvSpPr>
                <a:spLocks noChangeArrowheads="1"/>
              </p:cNvSpPr>
              <p:nvPr/>
            </p:nvSpPr>
            <p:spPr bwMode="auto">
              <a:xfrm>
                <a:off x="3215"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88" name="Rectangle 34"/>
              <p:cNvSpPr>
                <a:spLocks noChangeArrowheads="1"/>
              </p:cNvSpPr>
              <p:nvPr/>
            </p:nvSpPr>
            <p:spPr bwMode="auto">
              <a:xfrm>
                <a:off x="3453"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89" name="Rectangle 35"/>
              <p:cNvSpPr>
                <a:spLocks noChangeArrowheads="1"/>
              </p:cNvSpPr>
              <p:nvPr/>
            </p:nvSpPr>
            <p:spPr bwMode="auto">
              <a:xfrm>
                <a:off x="3692"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90" name="Rectangle 36"/>
              <p:cNvSpPr>
                <a:spLocks noChangeArrowheads="1"/>
              </p:cNvSpPr>
              <p:nvPr/>
            </p:nvSpPr>
            <p:spPr bwMode="auto">
              <a:xfrm>
                <a:off x="3884"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91" name="Rectangle 37"/>
              <p:cNvSpPr>
                <a:spLocks noChangeArrowheads="1"/>
              </p:cNvSpPr>
              <p:nvPr/>
            </p:nvSpPr>
            <p:spPr bwMode="auto">
              <a:xfrm>
                <a:off x="4123"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4948" name="Group 38"/>
            <p:cNvGrpSpPr>
              <a:grpSpLocks/>
            </p:cNvGrpSpPr>
            <p:nvPr/>
          </p:nvGrpSpPr>
          <p:grpSpPr bwMode="auto">
            <a:xfrm>
              <a:off x="2737" y="1013"/>
              <a:ext cx="1864" cy="240"/>
              <a:chOff x="2737" y="1013"/>
              <a:chExt cx="1864" cy="240"/>
            </a:xfrm>
          </p:grpSpPr>
          <p:grpSp>
            <p:nvGrpSpPr>
              <p:cNvPr id="34976" name="Group 39"/>
              <p:cNvGrpSpPr>
                <a:grpSpLocks/>
              </p:cNvGrpSpPr>
              <p:nvPr/>
            </p:nvGrpSpPr>
            <p:grpSpPr bwMode="auto">
              <a:xfrm>
                <a:off x="2737" y="1013"/>
                <a:ext cx="1864" cy="144"/>
                <a:chOff x="2737" y="1060"/>
                <a:chExt cx="1864" cy="144"/>
              </a:xfrm>
            </p:grpSpPr>
            <p:sp>
              <p:nvSpPr>
                <p:cNvPr id="34979" name="Line 40"/>
                <p:cNvSpPr>
                  <a:spLocks noChangeShapeType="1"/>
                </p:cNvSpPr>
                <p:nvPr/>
              </p:nvSpPr>
              <p:spPr bwMode="auto">
                <a:xfrm>
                  <a:off x="2737" y="1060"/>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80" name="Line 41"/>
                <p:cNvSpPr>
                  <a:spLocks noChangeShapeType="1"/>
                </p:cNvSpPr>
                <p:nvPr/>
              </p:nvSpPr>
              <p:spPr bwMode="auto">
                <a:xfrm>
                  <a:off x="2737" y="1108"/>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81" name="Line 42"/>
                <p:cNvSpPr>
                  <a:spLocks noChangeShapeType="1"/>
                </p:cNvSpPr>
                <p:nvPr/>
              </p:nvSpPr>
              <p:spPr bwMode="auto">
                <a:xfrm>
                  <a:off x="2737" y="1204"/>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82" name="Line 43"/>
                <p:cNvSpPr>
                  <a:spLocks noChangeShapeType="1"/>
                </p:cNvSpPr>
                <p:nvPr/>
              </p:nvSpPr>
              <p:spPr bwMode="auto">
                <a:xfrm>
                  <a:off x="2737" y="1156"/>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83" name="Line 44"/>
                <p:cNvSpPr>
                  <a:spLocks noChangeShapeType="1"/>
                </p:cNvSpPr>
                <p:nvPr/>
              </p:nvSpPr>
              <p:spPr bwMode="auto">
                <a:xfrm>
                  <a:off x="2737" y="1204"/>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977" name="Line 45"/>
              <p:cNvSpPr>
                <a:spLocks noChangeShapeType="1"/>
              </p:cNvSpPr>
              <p:nvPr/>
            </p:nvSpPr>
            <p:spPr bwMode="auto">
              <a:xfrm>
                <a:off x="2737" y="1205"/>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78" name="Line 46"/>
              <p:cNvSpPr>
                <a:spLocks noChangeShapeType="1"/>
              </p:cNvSpPr>
              <p:nvPr/>
            </p:nvSpPr>
            <p:spPr bwMode="auto">
              <a:xfrm>
                <a:off x="2737" y="1253"/>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949" name="Group 47"/>
            <p:cNvGrpSpPr>
              <a:grpSpLocks/>
            </p:cNvGrpSpPr>
            <p:nvPr/>
          </p:nvGrpSpPr>
          <p:grpSpPr bwMode="auto">
            <a:xfrm>
              <a:off x="2737" y="1299"/>
              <a:ext cx="1864" cy="144"/>
              <a:chOff x="2545" y="821"/>
              <a:chExt cx="1817" cy="144"/>
            </a:xfrm>
          </p:grpSpPr>
          <p:sp>
            <p:nvSpPr>
              <p:cNvPr id="34968" name="Rectangle 48"/>
              <p:cNvSpPr>
                <a:spLocks noChangeArrowheads="1"/>
              </p:cNvSpPr>
              <p:nvPr/>
            </p:nvSpPr>
            <p:spPr bwMode="auto">
              <a:xfrm>
                <a:off x="2545"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69" name="Rectangle 49"/>
              <p:cNvSpPr>
                <a:spLocks noChangeArrowheads="1"/>
              </p:cNvSpPr>
              <p:nvPr/>
            </p:nvSpPr>
            <p:spPr bwMode="auto">
              <a:xfrm>
                <a:off x="2784"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70" name="Rectangle 50"/>
              <p:cNvSpPr>
                <a:spLocks noChangeArrowheads="1"/>
              </p:cNvSpPr>
              <p:nvPr/>
            </p:nvSpPr>
            <p:spPr bwMode="auto">
              <a:xfrm>
                <a:off x="2976"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71" name="Rectangle 51"/>
              <p:cNvSpPr>
                <a:spLocks noChangeArrowheads="1"/>
              </p:cNvSpPr>
              <p:nvPr/>
            </p:nvSpPr>
            <p:spPr bwMode="auto">
              <a:xfrm>
                <a:off x="3215"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72" name="Rectangle 52"/>
              <p:cNvSpPr>
                <a:spLocks noChangeArrowheads="1"/>
              </p:cNvSpPr>
              <p:nvPr/>
            </p:nvSpPr>
            <p:spPr bwMode="auto">
              <a:xfrm>
                <a:off x="3453"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73" name="Rectangle 53"/>
              <p:cNvSpPr>
                <a:spLocks noChangeArrowheads="1"/>
              </p:cNvSpPr>
              <p:nvPr/>
            </p:nvSpPr>
            <p:spPr bwMode="auto">
              <a:xfrm>
                <a:off x="3692"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74" name="Rectangle 54"/>
              <p:cNvSpPr>
                <a:spLocks noChangeArrowheads="1"/>
              </p:cNvSpPr>
              <p:nvPr/>
            </p:nvSpPr>
            <p:spPr bwMode="auto">
              <a:xfrm>
                <a:off x="3884"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75" name="Rectangle 55"/>
              <p:cNvSpPr>
                <a:spLocks noChangeArrowheads="1"/>
              </p:cNvSpPr>
              <p:nvPr/>
            </p:nvSpPr>
            <p:spPr bwMode="auto">
              <a:xfrm>
                <a:off x="4123"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34950" name="Group 56"/>
            <p:cNvGrpSpPr>
              <a:grpSpLocks/>
            </p:cNvGrpSpPr>
            <p:nvPr/>
          </p:nvGrpSpPr>
          <p:grpSpPr bwMode="auto">
            <a:xfrm>
              <a:off x="2737" y="1491"/>
              <a:ext cx="1864" cy="240"/>
              <a:chOff x="2737" y="1013"/>
              <a:chExt cx="1864" cy="240"/>
            </a:xfrm>
          </p:grpSpPr>
          <p:grpSp>
            <p:nvGrpSpPr>
              <p:cNvPr id="34960" name="Group 57"/>
              <p:cNvGrpSpPr>
                <a:grpSpLocks/>
              </p:cNvGrpSpPr>
              <p:nvPr/>
            </p:nvGrpSpPr>
            <p:grpSpPr bwMode="auto">
              <a:xfrm>
                <a:off x="2737" y="1013"/>
                <a:ext cx="1864" cy="144"/>
                <a:chOff x="2737" y="1060"/>
                <a:chExt cx="1864" cy="144"/>
              </a:xfrm>
            </p:grpSpPr>
            <p:sp>
              <p:nvSpPr>
                <p:cNvPr id="34963" name="Line 58"/>
                <p:cNvSpPr>
                  <a:spLocks noChangeShapeType="1"/>
                </p:cNvSpPr>
                <p:nvPr/>
              </p:nvSpPr>
              <p:spPr bwMode="auto">
                <a:xfrm>
                  <a:off x="2737" y="1060"/>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4" name="Line 59"/>
                <p:cNvSpPr>
                  <a:spLocks noChangeShapeType="1"/>
                </p:cNvSpPr>
                <p:nvPr/>
              </p:nvSpPr>
              <p:spPr bwMode="auto">
                <a:xfrm>
                  <a:off x="2737" y="1108"/>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5" name="Line 60"/>
                <p:cNvSpPr>
                  <a:spLocks noChangeShapeType="1"/>
                </p:cNvSpPr>
                <p:nvPr/>
              </p:nvSpPr>
              <p:spPr bwMode="auto">
                <a:xfrm>
                  <a:off x="2737" y="1204"/>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6" name="Line 61"/>
                <p:cNvSpPr>
                  <a:spLocks noChangeShapeType="1"/>
                </p:cNvSpPr>
                <p:nvPr/>
              </p:nvSpPr>
              <p:spPr bwMode="auto">
                <a:xfrm>
                  <a:off x="2737" y="1156"/>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7" name="Line 62"/>
                <p:cNvSpPr>
                  <a:spLocks noChangeShapeType="1"/>
                </p:cNvSpPr>
                <p:nvPr/>
              </p:nvSpPr>
              <p:spPr bwMode="auto">
                <a:xfrm>
                  <a:off x="2737" y="1204"/>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961" name="Line 63"/>
              <p:cNvSpPr>
                <a:spLocks noChangeShapeType="1"/>
              </p:cNvSpPr>
              <p:nvPr/>
            </p:nvSpPr>
            <p:spPr bwMode="auto">
              <a:xfrm>
                <a:off x="2737" y="1205"/>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2" name="Line 64"/>
              <p:cNvSpPr>
                <a:spLocks noChangeShapeType="1"/>
              </p:cNvSpPr>
              <p:nvPr/>
            </p:nvSpPr>
            <p:spPr bwMode="auto">
              <a:xfrm>
                <a:off x="2737" y="1253"/>
                <a:ext cx="1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951" name="Group 65"/>
            <p:cNvGrpSpPr>
              <a:grpSpLocks/>
            </p:cNvGrpSpPr>
            <p:nvPr/>
          </p:nvGrpSpPr>
          <p:grpSpPr bwMode="auto">
            <a:xfrm>
              <a:off x="2737" y="1778"/>
              <a:ext cx="1864" cy="144"/>
              <a:chOff x="2545" y="821"/>
              <a:chExt cx="1817" cy="144"/>
            </a:xfrm>
          </p:grpSpPr>
          <p:sp>
            <p:nvSpPr>
              <p:cNvPr id="34952" name="Rectangle 66"/>
              <p:cNvSpPr>
                <a:spLocks noChangeArrowheads="1"/>
              </p:cNvSpPr>
              <p:nvPr/>
            </p:nvSpPr>
            <p:spPr bwMode="auto">
              <a:xfrm>
                <a:off x="2545"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53" name="Rectangle 67"/>
              <p:cNvSpPr>
                <a:spLocks noChangeArrowheads="1"/>
              </p:cNvSpPr>
              <p:nvPr/>
            </p:nvSpPr>
            <p:spPr bwMode="auto">
              <a:xfrm>
                <a:off x="2784"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54" name="Rectangle 68"/>
              <p:cNvSpPr>
                <a:spLocks noChangeArrowheads="1"/>
              </p:cNvSpPr>
              <p:nvPr/>
            </p:nvSpPr>
            <p:spPr bwMode="auto">
              <a:xfrm>
                <a:off x="2976"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55" name="Rectangle 69"/>
              <p:cNvSpPr>
                <a:spLocks noChangeArrowheads="1"/>
              </p:cNvSpPr>
              <p:nvPr/>
            </p:nvSpPr>
            <p:spPr bwMode="auto">
              <a:xfrm>
                <a:off x="3215"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56" name="Rectangle 70"/>
              <p:cNvSpPr>
                <a:spLocks noChangeArrowheads="1"/>
              </p:cNvSpPr>
              <p:nvPr/>
            </p:nvSpPr>
            <p:spPr bwMode="auto">
              <a:xfrm>
                <a:off x="3453"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57" name="Rectangle 71"/>
              <p:cNvSpPr>
                <a:spLocks noChangeArrowheads="1"/>
              </p:cNvSpPr>
              <p:nvPr/>
            </p:nvSpPr>
            <p:spPr bwMode="auto">
              <a:xfrm>
                <a:off x="3692"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58" name="Rectangle 72"/>
              <p:cNvSpPr>
                <a:spLocks noChangeArrowheads="1"/>
              </p:cNvSpPr>
              <p:nvPr/>
            </p:nvSpPr>
            <p:spPr bwMode="auto">
              <a:xfrm>
                <a:off x="3884"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59" name="Rectangle 73"/>
              <p:cNvSpPr>
                <a:spLocks noChangeArrowheads="1"/>
              </p:cNvSpPr>
              <p:nvPr/>
            </p:nvSpPr>
            <p:spPr bwMode="auto">
              <a:xfrm>
                <a:off x="4123" y="821"/>
                <a:ext cx="239" cy="144"/>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grpSp>
        <p:nvGrpSpPr>
          <p:cNvPr id="34821" name="Group 74"/>
          <p:cNvGrpSpPr>
            <a:grpSpLocks/>
          </p:cNvGrpSpPr>
          <p:nvPr/>
        </p:nvGrpSpPr>
        <p:grpSpPr bwMode="auto">
          <a:xfrm>
            <a:off x="2832100" y="4037013"/>
            <a:ext cx="1822450" cy="1670050"/>
            <a:chOff x="729" y="2447"/>
            <a:chExt cx="1243" cy="1052"/>
          </a:xfrm>
        </p:grpSpPr>
        <p:sp>
          <p:nvSpPr>
            <p:cNvPr id="34935" name="Line 75"/>
            <p:cNvSpPr>
              <a:spLocks noChangeShapeType="1"/>
            </p:cNvSpPr>
            <p:nvPr/>
          </p:nvSpPr>
          <p:spPr bwMode="auto">
            <a:xfrm>
              <a:off x="729" y="2447"/>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6" name="Line 76"/>
            <p:cNvSpPr>
              <a:spLocks noChangeShapeType="1"/>
            </p:cNvSpPr>
            <p:nvPr/>
          </p:nvSpPr>
          <p:spPr bwMode="auto">
            <a:xfrm>
              <a:off x="729" y="2542"/>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7" name="Line 77"/>
            <p:cNvSpPr>
              <a:spLocks noChangeShapeType="1"/>
            </p:cNvSpPr>
            <p:nvPr/>
          </p:nvSpPr>
          <p:spPr bwMode="auto">
            <a:xfrm>
              <a:off x="729" y="2639"/>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8" name="Line 78"/>
            <p:cNvSpPr>
              <a:spLocks noChangeShapeType="1"/>
            </p:cNvSpPr>
            <p:nvPr/>
          </p:nvSpPr>
          <p:spPr bwMode="auto">
            <a:xfrm>
              <a:off x="729" y="2734"/>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9" name="Line 79"/>
            <p:cNvSpPr>
              <a:spLocks noChangeShapeType="1"/>
            </p:cNvSpPr>
            <p:nvPr/>
          </p:nvSpPr>
          <p:spPr bwMode="auto">
            <a:xfrm>
              <a:off x="729" y="2829"/>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0" name="Line 80"/>
            <p:cNvSpPr>
              <a:spLocks noChangeShapeType="1"/>
            </p:cNvSpPr>
            <p:nvPr/>
          </p:nvSpPr>
          <p:spPr bwMode="auto">
            <a:xfrm>
              <a:off x="729" y="2924"/>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1" name="Line 81"/>
            <p:cNvSpPr>
              <a:spLocks noChangeShapeType="1"/>
            </p:cNvSpPr>
            <p:nvPr/>
          </p:nvSpPr>
          <p:spPr bwMode="auto">
            <a:xfrm>
              <a:off x="729" y="3021"/>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2" name="Line 82"/>
            <p:cNvSpPr>
              <a:spLocks noChangeShapeType="1"/>
            </p:cNvSpPr>
            <p:nvPr/>
          </p:nvSpPr>
          <p:spPr bwMode="auto">
            <a:xfrm>
              <a:off x="729" y="3116"/>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3" name="Line 83"/>
            <p:cNvSpPr>
              <a:spLocks noChangeShapeType="1"/>
            </p:cNvSpPr>
            <p:nvPr/>
          </p:nvSpPr>
          <p:spPr bwMode="auto">
            <a:xfrm>
              <a:off x="729" y="3212"/>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4" name="Line 84"/>
            <p:cNvSpPr>
              <a:spLocks noChangeShapeType="1"/>
            </p:cNvSpPr>
            <p:nvPr/>
          </p:nvSpPr>
          <p:spPr bwMode="auto">
            <a:xfrm>
              <a:off x="729" y="3307"/>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5" name="Line 85"/>
            <p:cNvSpPr>
              <a:spLocks noChangeShapeType="1"/>
            </p:cNvSpPr>
            <p:nvPr/>
          </p:nvSpPr>
          <p:spPr bwMode="auto">
            <a:xfrm>
              <a:off x="729" y="3404"/>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6" name="Line 86"/>
            <p:cNvSpPr>
              <a:spLocks noChangeShapeType="1"/>
            </p:cNvSpPr>
            <p:nvPr/>
          </p:nvSpPr>
          <p:spPr bwMode="auto">
            <a:xfrm>
              <a:off x="729" y="3499"/>
              <a:ext cx="1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22" name="Line 87"/>
          <p:cNvSpPr>
            <a:spLocks noChangeShapeType="1"/>
          </p:cNvSpPr>
          <p:nvPr/>
        </p:nvSpPr>
        <p:spPr bwMode="auto">
          <a:xfrm>
            <a:off x="2833688"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Line 88"/>
          <p:cNvSpPr>
            <a:spLocks noChangeShapeType="1"/>
          </p:cNvSpPr>
          <p:nvPr/>
        </p:nvSpPr>
        <p:spPr bwMode="auto">
          <a:xfrm>
            <a:off x="2986088"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Line 89"/>
          <p:cNvSpPr>
            <a:spLocks noChangeShapeType="1"/>
          </p:cNvSpPr>
          <p:nvPr/>
        </p:nvSpPr>
        <p:spPr bwMode="auto">
          <a:xfrm>
            <a:off x="4502150"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Line 90"/>
          <p:cNvSpPr>
            <a:spLocks noChangeShapeType="1"/>
          </p:cNvSpPr>
          <p:nvPr/>
        </p:nvSpPr>
        <p:spPr bwMode="auto">
          <a:xfrm>
            <a:off x="4654550"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6" name="Line 91"/>
          <p:cNvSpPr>
            <a:spLocks noChangeShapeType="1"/>
          </p:cNvSpPr>
          <p:nvPr/>
        </p:nvSpPr>
        <p:spPr bwMode="auto">
          <a:xfrm>
            <a:off x="4197350"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7" name="Line 92"/>
          <p:cNvSpPr>
            <a:spLocks noChangeShapeType="1"/>
          </p:cNvSpPr>
          <p:nvPr/>
        </p:nvSpPr>
        <p:spPr bwMode="auto">
          <a:xfrm>
            <a:off x="4349750"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Line 93"/>
          <p:cNvSpPr>
            <a:spLocks noChangeShapeType="1"/>
          </p:cNvSpPr>
          <p:nvPr/>
        </p:nvSpPr>
        <p:spPr bwMode="auto">
          <a:xfrm>
            <a:off x="3894138"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Line 94"/>
          <p:cNvSpPr>
            <a:spLocks noChangeShapeType="1"/>
          </p:cNvSpPr>
          <p:nvPr/>
        </p:nvSpPr>
        <p:spPr bwMode="auto">
          <a:xfrm>
            <a:off x="4046538"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Line 95"/>
          <p:cNvSpPr>
            <a:spLocks noChangeShapeType="1"/>
          </p:cNvSpPr>
          <p:nvPr/>
        </p:nvSpPr>
        <p:spPr bwMode="auto">
          <a:xfrm>
            <a:off x="3743325"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96"/>
          <p:cNvSpPr>
            <a:spLocks noChangeShapeType="1"/>
          </p:cNvSpPr>
          <p:nvPr/>
        </p:nvSpPr>
        <p:spPr bwMode="auto">
          <a:xfrm>
            <a:off x="3438525"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97"/>
          <p:cNvSpPr>
            <a:spLocks noChangeShapeType="1"/>
          </p:cNvSpPr>
          <p:nvPr/>
        </p:nvSpPr>
        <p:spPr bwMode="auto">
          <a:xfrm>
            <a:off x="3590925"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Line 98"/>
          <p:cNvSpPr>
            <a:spLocks noChangeShapeType="1"/>
          </p:cNvSpPr>
          <p:nvPr/>
        </p:nvSpPr>
        <p:spPr bwMode="auto">
          <a:xfrm>
            <a:off x="3287713"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Line 99"/>
          <p:cNvSpPr>
            <a:spLocks noChangeShapeType="1"/>
          </p:cNvSpPr>
          <p:nvPr/>
        </p:nvSpPr>
        <p:spPr bwMode="auto">
          <a:xfrm>
            <a:off x="3136900" y="3884613"/>
            <a:ext cx="0" cy="1973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5" name="Rectangle 100"/>
          <p:cNvSpPr>
            <a:spLocks noChangeArrowheads="1"/>
          </p:cNvSpPr>
          <p:nvPr/>
        </p:nvSpPr>
        <p:spPr bwMode="auto">
          <a:xfrm>
            <a:off x="2832100" y="3884613"/>
            <a:ext cx="1822450" cy="1973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836" name="Text Box 101"/>
          <p:cNvSpPr txBox="1">
            <a:spLocks noChangeArrowheads="1"/>
          </p:cNvSpPr>
          <p:nvPr/>
        </p:nvSpPr>
        <p:spPr bwMode="auto">
          <a:xfrm>
            <a:off x="7689851" y="620713"/>
            <a:ext cx="1222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solidFill>
                  <a:schemeClr val="folHlink"/>
                </a:solidFill>
                <a:latin typeface="Book Antiqua" panose="02040602050305030304" pitchFamily="18" charset="0"/>
              </a:rPr>
              <a:t>Row-based</a:t>
            </a:r>
          </a:p>
        </p:txBody>
      </p:sp>
      <p:sp>
        <p:nvSpPr>
          <p:cNvPr id="34837" name="Text Box 102"/>
          <p:cNvSpPr txBox="1">
            <a:spLocks noChangeArrowheads="1"/>
          </p:cNvSpPr>
          <p:nvPr/>
        </p:nvSpPr>
        <p:spPr bwMode="auto">
          <a:xfrm>
            <a:off x="9055100" y="849313"/>
            <a:ext cx="1347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Interconnect</a:t>
            </a:r>
          </a:p>
        </p:txBody>
      </p:sp>
      <p:sp>
        <p:nvSpPr>
          <p:cNvPr id="34838" name="Freeform 103"/>
          <p:cNvSpPr>
            <a:spLocks/>
          </p:cNvSpPr>
          <p:nvPr/>
        </p:nvSpPr>
        <p:spPr bwMode="auto">
          <a:xfrm>
            <a:off x="8904289" y="1152526"/>
            <a:ext cx="962025" cy="835025"/>
          </a:xfrm>
          <a:custGeom>
            <a:avLst/>
            <a:gdLst>
              <a:gd name="T0" fmla="*/ 2147483646 w 606"/>
              <a:gd name="T1" fmla="*/ 0 h 526"/>
              <a:gd name="T2" fmla="*/ 2147483646 w 606"/>
              <a:gd name="T3" fmla="*/ 2147483646 h 526"/>
              <a:gd name="T4" fmla="*/ 0 w 606"/>
              <a:gd name="T5" fmla="*/ 2147483646 h 526"/>
              <a:gd name="T6" fmla="*/ 0 60000 65536"/>
              <a:gd name="T7" fmla="*/ 0 60000 65536"/>
              <a:gd name="T8" fmla="*/ 0 60000 65536"/>
              <a:gd name="T9" fmla="*/ 0 w 606"/>
              <a:gd name="T10" fmla="*/ 0 h 526"/>
              <a:gd name="T11" fmla="*/ 606 w 606"/>
              <a:gd name="T12" fmla="*/ 526 h 526"/>
            </a:gdLst>
            <a:ahLst/>
            <a:cxnLst>
              <a:cxn ang="T6">
                <a:pos x="T0" y="T1"/>
              </a:cxn>
              <a:cxn ang="T7">
                <a:pos x="T2" y="T3"/>
              </a:cxn>
              <a:cxn ang="T8">
                <a:pos x="T4" y="T5"/>
              </a:cxn>
            </a:cxnLst>
            <a:rect l="T9" t="T10" r="T11" b="T12"/>
            <a:pathLst>
              <a:path w="606" h="526">
                <a:moveTo>
                  <a:pt x="478" y="0"/>
                </a:moveTo>
                <a:cubicBezTo>
                  <a:pt x="542" y="171"/>
                  <a:pt x="606" y="342"/>
                  <a:pt x="526" y="430"/>
                </a:cubicBezTo>
                <a:cubicBezTo>
                  <a:pt x="446" y="518"/>
                  <a:pt x="223" y="522"/>
                  <a:pt x="0" y="526"/>
                </a:cubicBezTo>
              </a:path>
            </a:pathLst>
          </a:custGeom>
          <a:noFill/>
          <a:ln w="9525">
            <a:solidFill>
              <a:schemeClr val="tx1"/>
            </a:solidFill>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9" name="Rectangle 104"/>
          <p:cNvSpPr>
            <a:spLocks noChangeArrowheads="1"/>
          </p:cNvSpPr>
          <p:nvPr/>
        </p:nvSpPr>
        <p:spPr bwMode="auto">
          <a:xfrm>
            <a:off x="7158038" y="3657601"/>
            <a:ext cx="684212" cy="2200275"/>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34840" name="Group 105"/>
          <p:cNvGrpSpPr>
            <a:grpSpLocks/>
          </p:cNvGrpSpPr>
          <p:nvPr/>
        </p:nvGrpSpPr>
        <p:grpSpPr bwMode="auto">
          <a:xfrm>
            <a:off x="6096000" y="3808414"/>
            <a:ext cx="2655888" cy="835025"/>
            <a:chOff x="2880" y="2303"/>
            <a:chExt cx="1673" cy="526"/>
          </a:xfrm>
        </p:grpSpPr>
        <p:grpSp>
          <p:nvGrpSpPr>
            <p:cNvPr id="34897" name="Group 106"/>
            <p:cNvGrpSpPr>
              <a:grpSpLocks/>
            </p:cNvGrpSpPr>
            <p:nvPr/>
          </p:nvGrpSpPr>
          <p:grpSpPr bwMode="auto">
            <a:xfrm>
              <a:off x="2880" y="2303"/>
              <a:ext cx="287" cy="526"/>
              <a:chOff x="2880" y="2303"/>
              <a:chExt cx="287" cy="526"/>
            </a:xfrm>
          </p:grpSpPr>
          <p:sp>
            <p:nvSpPr>
              <p:cNvPr id="34922" name="Rectangle 107"/>
              <p:cNvSpPr>
                <a:spLocks noChangeArrowheads="1"/>
              </p:cNvSpPr>
              <p:nvPr/>
            </p:nvSpPr>
            <p:spPr bwMode="auto">
              <a:xfrm>
                <a:off x="2880" y="2303"/>
                <a:ext cx="287" cy="526"/>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23" name="Line 108"/>
              <p:cNvSpPr>
                <a:spLocks noChangeShapeType="1"/>
              </p:cNvSpPr>
              <p:nvPr/>
            </p:nvSpPr>
            <p:spPr bwMode="auto">
              <a:xfrm>
                <a:off x="2880" y="2351"/>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4" name="Line 109"/>
              <p:cNvSpPr>
                <a:spLocks noChangeShapeType="1"/>
              </p:cNvSpPr>
              <p:nvPr/>
            </p:nvSpPr>
            <p:spPr bwMode="auto">
              <a:xfrm>
                <a:off x="2880" y="2399"/>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5" name="Line 110"/>
              <p:cNvSpPr>
                <a:spLocks noChangeShapeType="1"/>
              </p:cNvSpPr>
              <p:nvPr/>
            </p:nvSpPr>
            <p:spPr bwMode="auto">
              <a:xfrm>
                <a:off x="2880" y="2447"/>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6" name="Line 111"/>
              <p:cNvSpPr>
                <a:spLocks noChangeShapeType="1"/>
              </p:cNvSpPr>
              <p:nvPr/>
            </p:nvSpPr>
            <p:spPr bwMode="auto">
              <a:xfrm>
                <a:off x="2880" y="2494"/>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7" name="Line 112"/>
              <p:cNvSpPr>
                <a:spLocks noChangeShapeType="1"/>
              </p:cNvSpPr>
              <p:nvPr/>
            </p:nvSpPr>
            <p:spPr bwMode="auto">
              <a:xfrm>
                <a:off x="2880" y="2542"/>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8" name="Line 113"/>
              <p:cNvSpPr>
                <a:spLocks noChangeShapeType="1"/>
              </p:cNvSpPr>
              <p:nvPr/>
            </p:nvSpPr>
            <p:spPr bwMode="auto">
              <a:xfrm>
                <a:off x="2880" y="2590"/>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9" name="Line 114"/>
              <p:cNvSpPr>
                <a:spLocks noChangeShapeType="1"/>
              </p:cNvSpPr>
              <p:nvPr/>
            </p:nvSpPr>
            <p:spPr bwMode="auto">
              <a:xfrm>
                <a:off x="2880" y="2590"/>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30" name="Line 115"/>
              <p:cNvSpPr>
                <a:spLocks noChangeShapeType="1"/>
              </p:cNvSpPr>
              <p:nvPr/>
            </p:nvSpPr>
            <p:spPr bwMode="auto">
              <a:xfrm>
                <a:off x="2880" y="2638"/>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31" name="Line 116"/>
              <p:cNvSpPr>
                <a:spLocks noChangeShapeType="1"/>
              </p:cNvSpPr>
              <p:nvPr/>
            </p:nvSpPr>
            <p:spPr bwMode="auto">
              <a:xfrm>
                <a:off x="2880" y="2686"/>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32" name="Line 117"/>
              <p:cNvSpPr>
                <a:spLocks noChangeShapeType="1"/>
              </p:cNvSpPr>
              <p:nvPr/>
            </p:nvSpPr>
            <p:spPr bwMode="auto">
              <a:xfrm>
                <a:off x="2880" y="2733"/>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33" name="Line 118"/>
              <p:cNvSpPr>
                <a:spLocks noChangeShapeType="1"/>
              </p:cNvSpPr>
              <p:nvPr/>
            </p:nvSpPr>
            <p:spPr bwMode="auto">
              <a:xfrm>
                <a:off x="2880" y="2781"/>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34" name="Line 119"/>
              <p:cNvSpPr>
                <a:spLocks noChangeShapeType="1"/>
              </p:cNvSpPr>
              <p:nvPr/>
            </p:nvSpPr>
            <p:spPr bwMode="auto">
              <a:xfrm>
                <a:off x="2880" y="2829"/>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98" name="Line 120"/>
            <p:cNvSpPr>
              <a:spLocks noChangeShapeType="1"/>
            </p:cNvSpPr>
            <p:nvPr/>
          </p:nvSpPr>
          <p:spPr bwMode="auto">
            <a:xfrm>
              <a:off x="3167" y="2351"/>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9" name="Line 121"/>
            <p:cNvSpPr>
              <a:spLocks noChangeShapeType="1"/>
            </p:cNvSpPr>
            <p:nvPr/>
          </p:nvSpPr>
          <p:spPr bwMode="auto">
            <a:xfrm>
              <a:off x="3167" y="2399"/>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0" name="Line 122"/>
            <p:cNvSpPr>
              <a:spLocks noChangeShapeType="1"/>
            </p:cNvSpPr>
            <p:nvPr/>
          </p:nvSpPr>
          <p:spPr bwMode="auto">
            <a:xfrm>
              <a:off x="3167" y="2447"/>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1" name="Line 123"/>
            <p:cNvSpPr>
              <a:spLocks noChangeShapeType="1"/>
            </p:cNvSpPr>
            <p:nvPr/>
          </p:nvSpPr>
          <p:spPr bwMode="auto">
            <a:xfrm>
              <a:off x="3167" y="2495"/>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2" name="Line 124"/>
            <p:cNvSpPr>
              <a:spLocks noChangeShapeType="1"/>
            </p:cNvSpPr>
            <p:nvPr/>
          </p:nvSpPr>
          <p:spPr bwMode="auto">
            <a:xfrm>
              <a:off x="3167" y="2637"/>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3" name="Line 125"/>
            <p:cNvSpPr>
              <a:spLocks noChangeShapeType="1"/>
            </p:cNvSpPr>
            <p:nvPr/>
          </p:nvSpPr>
          <p:spPr bwMode="auto">
            <a:xfrm>
              <a:off x="3167" y="2685"/>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4" name="Line 126"/>
            <p:cNvSpPr>
              <a:spLocks noChangeShapeType="1"/>
            </p:cNvSpPr>
            <p:nvPr/>
          </p:nvSpPr>
          <p:spPr bwMode="auto">
            <a:xfrm>
              <a:off x="3167" y="2733"/>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5" name="Line 127"/>
            <p:cNvSpPr>
              <a:spLocks noChangeShapeType="1"/>
            </p:cNvSpPr>
            <p:nvPr/>
          </p:nvSpPr>
          <p:spPr bwMode="auto">
            <a:xfrm>
              <a:off x="3167" y="2781"/>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6" name="Line 128"/>
            <p:cNvSpPr>
              <a:spLocks noChangeShapeType="1"/>
            </p:cNvSpPr>
            <p:nvPr/>
          </p:nvSpPr>
          <p:spPr bwMode="auto">
            <a:xfrm>
              <a:off x="3167" y="2542"/>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7" name="Line 129"/>
            <p:cNvSpPr>
              <a:spLocks noChangeShapeType="1"/>
            </p:cNvSpPr>
            <p:nvPr/>
          </p:nvSpPr>
          <p:spPr bwMode="auto">
            <a:xfrm>
              <a:off x="3167" y="2590"/>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908" name="Group 130"/>
            <p:cNvGrpSpPr>
              <a:grpSpLocks/>
            </p:cNvGrpSpPr>
            <p:nvPr/>
          </p:nvGrpSpPr>
          <p:grpSpPr bwMode="auto">
            <a:xfrm>
              <a:off x="4266" y="2303"/>
              <a:ext cx="287" cy="526"/>
              <a:chOff x="2880" y="2303"/>
              <a:chExt cx="287" cy="526"/>
            </a:xfrm>
          </p:grpSpPr>
          <p:sp>
            <p:nvSpPr>
              <p:cNvPr id="34909" name="Rectangle 131"/>
              <p:cNvSpPr>
                <a:spLocks noChangeArrowheads="1"/>
              </p:cNvSpPr>
              <p:nvPr/>
            </p:nvSpPr>
            <p:spPr bwMode="auto">
              <a:xfrm>
                <a:off x="2880" y="2303"/>
                <a:ext cx="287" cy="526"/>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910" name="Line 132"/>
              <p:cNvSpPr>
                <a:spLocks noChangeShapeType="1"/>
              </p:cNvSpPr>
              <p:nvPr/>
            </p:nvSpPr>
            <p:spPr bwMode="auto">
              <a:xfrm>
                <a:off x="2880" y="2351"/>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11" name="Line 133"/>
              <p:cNvSpPr>
                <a:spLocks noChangeShapeType="1"/>
              </p:cNvSpPr>
              <p:nvPr/>
            </p:nvSpPr>
            <p:spPr bwMode="auto">
              <a:xfrm>
                <a:off x="2880" y="2399"/>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12" name="Line 134"/>
              <p:cNvSpPr>
                <a:spLocks noChangeShapeType="1"/>
              </p:cNvSpPr>
              <p:nvPr/>
            </p:nvSpPr>
            <p:spPr bwMode="auto">
              <a:xfrm>
                <a:off x="2880" y="2447"/>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13" name="Line 135"/>
              <p:cNvSpPr>
                <a:spLocks noChangeShapeType="1"/>
              </p:cNvSpPr>
              <p:nvPr/>
            </p:nvSpPr>
            <p:spPr bwMode="auto">
              <a:xfrm>
                <a:off x="2880" y="2494"/>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14" name="Line 136"/>
              <p:cNvSpPr>
                <a:spLocks noChangeShapeType="1"/>
              </p:cNvSpPr>
              <p:nvPr/>
            </p:nvSpPr>
            <p:spPr bwMode="auto">
              <a:xfrm>
                <a:off x="2880" y="2542"/>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15" name="Line 137"/>
              <p:cNvSpPr>
                <a:spLocks noChangeShapeType="1"/>
              </p:cNvSpPr>
              <p:nvPr/>
            </p:nvSpPr>
            <p:spPr bwMode="auto">
              <a:xfrm>
                <a:off x="2880" y="2590"/>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16" name="Line 138"/>
              <p:cNvSpPr>
                <a:spLocks noChangeShapeType="1"/>
              </p:cNvSpPr>
              <p:nvPr/>
            </p:nvSpPr>
            <p:spPr bwMode="auto">
              <a:xfrm>
                <a:off x="2880" y="2590"/>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17" name="Line 139"/>
              <p:cNvSpPr>
                <a:spLocks noChangeShapeType="1"/>
              </p:cNvSpPr>
              <p:nvPr/>
            </p:nvSpPr>
            <p:spPr bwMode="auto">
              <a:xfrm>
                <a:off x="2880" y="2638"/>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18" name="Line 140"/>
              <p:cNvSpPr>
                <a:spLocks noChangeShapeType="1"/>
              </p:cNvSpPr>
              <p:nvPr/>
            </p:nvSpPr>
            <p:spPr bwMode="auto">
              <a:xfrm>
                <a:off x="2880" y="2686"/>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19" name="Line 141"/>
              <p:cNvSpPr>
                <a:spLocks noChangeShapeType="1"/>
              </p:cNvSpPr>
              <p:nvPr/>
            </p:nvSpPr>
            <p:spPr bwMode="auto">
              <a:xfrm>
                <a:off x="2880" y="2733"/>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0" name="Line 142"/>
              <p:cNvSpPr>
                <a:spLocks noChangeShapeType="1"/>
              </p:cNvSpPr>
              <p:nvPr/>
            </p:nvSpPr>
            <p:spPr bwMode="auto">
              <a:xfrm>
                <a:off x="2880" y="2781"/>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1" name="Line 143"/>
              <p:cNvSpPr>
                <a:spLocks noChangeShapeType="1"/>
              </p:cNvSpPr>
              <p:nvPr/>
            </p:nvSpPr>
            <p:spPr bwMode="auto">
              <a:xfrm>
                <a:off x="2880" y="2829"/>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4841" name="Group 144"/>
          <p:cNvGrpSpPr>
            <a:grpSpLocks/>
          </p:cNvGrpSpPr>
          <p:nvPr/>
        </p:nvGrpSpPr>
        <p:grpSpPr bwMode="auto">
          <a:xfrm>
            <a:off x="6096000" y="4948239"/>
            <a:ext cx="2655888" cy="835025"/>
            <a:chOff x="2880" y="2303"/>
            <a:chExt cx="1673" cy="526"/>
          </a:xfrm>
        </p:grpSpPr>
        <p:grpSp>
          <p:nvGrpSpPr>
            <p:cNvPr id="34859" name="Group 145"/>
            <p:cNvGrpSpPr>
              <a:grpSpLocks/>
            </p:cNvGrpSpPr>
            <p:nvPr/>
          </p:nvGrpSpPr>
          <p:grpSpPr bwMode="auto">
            <a:xfrm>
              <a:off x="2880" y="2303"/>
              <a:ext cx="287" cy="526"/>
              <a:chOff x="2880" y="2303"/>
              <a:chExt cx="287" cy="526"/>
            </a:xfrm>
          </p:grpSpPr>
          <p:sp>
            <p:nvSpPr>
              <p:cNvPr id="34884" name="Rectangle 146"/>
              <p:cNvSpPr>
                <a:spLocks noChangeArrowheads="1"/>
              </p:cNvSpPr>
              <p:nvPr/>
            </p:nvSpPr>
            <p:spPr bwMode="auto">
              <a:xfrm>
                <a:off x="2880" y="2303"/>
                <a:ext cx="287" cy="526"/>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885" name="Line 147"/>
              <p:cNvSpPr>
                <a:spLocks noChangeShapeType="1"/>
              </p:cNvSpPr>
              <p:nvPr/>
            </p:nvSpPr>
            <p:spPr bwMode="auto">
              <a:xfrm>
                <a:off x="2880" y="2351"/>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6" name="Line 148"/>
              <p:cNvSpPr>
                <a:spLocks noChangeShapeType="1"/>
              </p:cNvSpPr>
              <p:nvPr/>
            </p:nvSpPr>
            <p:spPr bwMode="auto">
              <a:xfrm>
                <a:off x="2880" y="2399"/>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7" name="Line 149"/>
              <p:cNvSpPr>
                <a:spLocks noChangeShapeType="1"/>
              </p:cNvSpPr>
              <p:nvPr/>
            </p:nvSpPr>
            <p:spPr bwMode="auto">
              <a:xfrm>
                <a:off x="2880" y="2447"/>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8" name="Line 150"/>
              <p:cNvSpPr>
                <a:spLocks noChangeShapeType="1"/>
              </p:cNvSpPr>
              <p:nvPr/>
            </p:nvSpPr>
            <p:spPr bwMode="auto">
              <a:xfrm>
                <a:off x="2880" y="2494"/>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9" name="Line 151"/>
              <p:cNvSpPr>
                <a:spLocks noChangeShapeType="1"/>
              </p:cNvSpPr>
              <p:nvPr/>
            </p:nvSpPr>
            <p:spPr bwMode="auto">
              <a:xfrm>
                <a:off x="2880" y="2542"/>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90" name="Line 152"/>
              <p:cNvSpPr>
                <a:spLocks noChangeShapeType="1"/>
              </p:cNvSpPr>
              <p:nvPr/>
            </p:nvSpPr>
            <p:spPr bwMode="auto">
              <a:xfrm>
                <a:off x="2880" y="2590"/>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91" name="Line 153"/>
              <p:cNvSpPr>
                <a:spLocks noChangeShapeType="1"/>
              </p:cNvSpPr>
              <p:nvPr/>
            </p:nvSpPr>
            <p:spPr bwMode="auto">
              <a:xfrm>
                <a:off x="2880" y="2590"/>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92" name="Line 154"/>
              <p:cNvSpPr>
                <a:spLocks noChangeShapeType="1"/>
              </p:cNvSpPr>
              <p:nvPr/>
            </p:nvSpPr>
            <p:spPr bwMode="auto">
              <a:xfrm>
                <a:off x="2880" y="2638"/>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93" name="Line 155"/>
              <p:cNvSpPr>
                <a:spLocks noChangeShapeType="1"/>
              </p:cNvSpPr>
              <p:nvPr/>
            </p:nvSpPr>
            <p:spPr bwMode="auto">
              <a:xfrm>
                <a:off x="2880" y="2686"/>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94" name="Line 156"/>
              <p:cNvSpPr>
                <a:spLocks noChangeShapeType="1"/>
              </p:cNvSpPr>
              <p:nvPr/>
            </p:nvSpPr>
            <p:spPr bwMode="auto">
              <a:xfrm>
                <a:off x="2880" y="2733"/>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95" name="Line 157"/>
              <p:cNvSpPr>
                <a:spLocks noChangeShapeType="1"/>
              </p:cNvSpPr>
              <p:nvPr/>
            </p:nvSpPr>
            <p:spPr bwMode="auto">
              <a:xfrm>
                <a:off x="2880" y="2781"/>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96" name="Line 158"/>
              <p:cNvSpPr>
                <a:spLocks noChangeShapeType="1"/>
              </p:cNvSpPr>
              <p:nvPr/>
            </p:nvSpPr>
            <p:spPr bwMode="auto">
              <a:xfrm>
                <a:off x="2880" y="2829"/>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60" name="Line 159"/>
            <p:cNvSpPr>
              <a:spLocks noChangeShapeType="1"/>
            </p:cNvSpPr>
            <p:nvPr/>
          </p:nvSpPr>
          <p:spPr bwMode="auto">
            <a:xfrm>
              <a:off x="3167" y="2351"/>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1" name="Line 160"/>
            <p:cNvSpPr>
              <a:spLocks noChangeShapeType="1"/>
            </p:cNvSpPr>
            <p:nvPr/>
          </p:nvSpPr>
          <p:spPr bwMode="auto">
            <a:xfrm>
              <a:off x="3167" y="2399"/>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2" name="Line 161"/>
            <p:cNvSpPr>
              <a:spLocks noChangeShapeType="1"/>
            </p:cNvSpPr>
            <p:nvPr/>
          </p:nvSpPr>
          <p:spPr bwMode="auto">
            <a:xfrm>
              <a:off x="3167" y="2447"/>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3" name="Line 162"/>
            <p:cNvSpPr>
              <a:spLocks noChangeShapeType="1"/>
            </p:cNvSpPr>
            <p:nvPr/>
          </p:nvSpPr>
          <p:spPr bwMode="auto">
            <a:xfrm>
              <a:off x="3167" y="2495"/>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4" name="Line 163"/>
            <p:cNvSpPr>
              <a:spLocks noChangeShapeType="1"/>
            </p:cNvSpPr>
            <p:nvPr/>
          </p:nvSpPr>
          <p:spPr bwMode="auto">
            <a:xfrm>
              <a:off x="3167" y="2637"/>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5" name="Line 164"/>
            <p:cNvSpPr>
              <a:spLocks noChangeShapeType="1"/>
            </p:cNvSpPr>
            <p:nvPr/>
          </p:nvSpPr>
          <p:spPr bwMode="auto">
            <a:xfrm>
              <a:off x="3167" y="2685"/>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6" name="Line 165"/>
            <p:cNvSpPr>
              <a:spLocks noChangeShapeType="1"/>
            </p:cNvSpPr>
            <p:nvPr/>
          </p:nvSpPr>
          <p:spPr bwMode="auto">
            <a:xfrm>
              <a:off x="3167" y="2733"/>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7" name="Line 166"/>
            <p:cNvSpPr>
              <a:spLocks noChangeShapeType="1"/>
            </p:cNvSpPr>
            <p:nvPr/>
          </p:nvSpPr>
          <p:spPr bwMode="auto">
            <a:xfrm>
              <a:off x="3167" y="2781"/>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8" name="Line 167"/>
            <p:cNvSpPr>
              <a:spLocks noChangeShapeType="1"/>
            </p:cNvSpPr>
            <p:nvPr/>
          </p:nvSpPr>
          <p:spPr bwMode="auto">
            <a:xfrm>
              <a:off x="3167" y="2542"/>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9" name="Line 168"/>
            <p:cNvSpPr>
              <a:spLocks noChangeShapeType="1"/>
            </p:cNvSpPr>
            <p:nvPr/>
          </p:nvSpPr>
          <p:spPr bwMode="auto">
            <a:xfrm>
              <a:off x="3167" y="2590"/>
              <a:ext cx="10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70" name="Group 169"/>
            <p:cNvGrpSpPr>
              <a:grpSpLocks/>
            </p:cNvGrpSpPr>
            <p:nvPr/>
          </p:nvGrpSpPr>
          <p:grpSpPr bwMode="auto">
            <a:xfrm>
              <a:off x="4266" y="2303"/>
              <a:ext cx="287" cy="526"/>
              <a:chOff x="2880" y="2303"/>
              <a:chExt cx="287" cy="526"/>
            </a:xfrm>
          </p:grpSpPr>
          <p:sp>
            <p:nvSpPr>
              <p:cNvPr id="34871" name="Rectangle 170"/>
              <p:cNvSpPr>
                <a:spLocks noChangeArrowheads="1"/>
              </p:cNvSpPr>
              <p:nvPr/>
            </p:nvSpPr>
            <p:spPr bwMode="auto">
              <a:xfrm>
                <a:off x="2880" y="2303"/>
                <a:ext cx="287" cy="526"/>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4872" name="Line 171"/>
              <p:cNvSpPr>
                <a:spLocks noChangeShapeType="1"/>
              </p:cNvSpPr>
              <p:nvPr/>
            </p:nvSpPr>
            <p:spPr bwMode="auto">
              <a:xfrm>
                <a:off x="2880" y="2351"/>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73" name="Line 172"/>
              <p:cNvSpPr>
                <a:spLocks noChangeShapeType="1"/>
              </p:cNvSpPr>
              <p:nvPr/>
            </p:nvSpPr>
            <p:spPr bwMode="auto">
              <a:xfrm>
                <a:off x="2880" y="2399"/>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74" name="Line 173"/>
              <p:cNvSpPr>
                <a:spLocks noChangeShapeType="1"/>
              </p:cNvSpPr>
              <p:nvPr/>
            </p:nvSpPr>
            <p:spPr bwMode="auto">
              <a:xfrm>
                <a:off x="2880" y="2447"/>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75" name="Line 174"/>
              <p:cNvSpPr>
                <a:spLocks noChangeShapeType="1"/>
              </p:cNvSpPr>
              <p:nvPr/>
            </p:nvSpPr>
            <p:spPr bwMode="auto">
              <a:xfrm>
                <a:off x="2880" y="2494"/>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76" name="Line 175"/>
              <p:cNvSpPr>
                <a:spLocks noChangeShapeType="1"/>
              </p:cNvSpPr>
              <p:nvPr/>
            </p:nvSpPr>
            <p:spPr bwMode="auto">
              <a:xfrm>
                <a:off x="2880" y="2542"/>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77" name="Line 176"/>
              <p:cNvSpPr>
                <a:spLocks noChangeShapeType="1"/>
              </p:cNvSpPr>
              <p:nvPr/>
            </p:nvSpPr>
            <p:spPr bwMode="auto">
              <a:xfrm>
                <a:off x="2880" y="2590"/>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78" name="Line 177"/>
              <p:cNvSpPr>
                <a:spLocks noChangeShapeType="1"/>
              </p:cNvSpPr>
              <p:nvPr/>
            </p:nvSpPr>
            <p:spPr bwMode="auto">
              <a:xfrm>
                <a:off x="2880" y="2590"/>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79" name="Line 178"/>
              <p:cNvSpPr>
                <a:spLocks noChangeShapeType="1"/>
              </p:cNvSpPr>
              <p:nvPr/>
            </p:nvSpPr>
            <p:spPr bwMode="auto">
              <a:xfrm>
                <a:off x="2880" y="2638"/>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0" name="Line 179"/>
              <p:cNvSpPr>
                <a:spLocks noChangeShapeType="1"/>
              </p:cNvSpPr>
              <p:nvPr/>
            </p:nvSpPr>
            <p:spPr bwMode="auto">
              <a:xfrm>
                <a:off x="2880" y="2686"/>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1" name="Line 180"/>
              <p:cNvSpPr>
                <a:spLocks noChangeShapeType="1"/>
              </p:cNvSpPr>
              <p:nvPr/>
            </p:nvSpPr>
            <p:spPr bwMode="auto">
              <a:xfrm>
                <a:off x="2880" y="2733"/>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2" name="Line 181"/>
              <p:cNvSpPr>
                <a:spLocks noChangeShapeType="1"/>
              </p:cNvSpPr>
              <p:nvPr/>
            </p:nvSpPr>
            <p:spPr bwMode="auto">
              <a:xfrm>
                <a:off x="2880" y="2781"/>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3" name="Line 182"/>
              <p:cNvSpPr>
                <a:spLocks noChangeShapeType="1"/>
              </p:cNvSpPr>
              <p:nvPr/>
            </p:nvSpPr>
            <p:spPr bwMode="auto">
              <a:xfrm>
                <a:off x="2880" y="2829"/>
                <a:ext cx="28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4842" name="Text Box 183"/>
          <p:cNvSpPr txBox="1">
            <a:spLocks noChangeArrowheads="1"/>
          </p:cNvSpPr>
          <p:nvPr/>
        </p:nvSpPr>
        <p:spPr bwMode="auto">
          <a:xfrm>
            <a:off x="5260976" y="3125788"/>
            <a:ext cx="1273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Logic Block</a:t>
            </a:r>
          </a:p>
        </p:txBody>
      </p:sp>
      <p:sp>
        <p:nvSpPr>
          <p:cNvPr id="34843" name="Freeform 184"/>
          <p:cNvSpPr>
            <a:spLocks/>
          </p:cNvSpPr>
          <p:nvPr/>
        </p:nvSpPr>
        <p:spPr bwMode="auto">
          <a:xfrm>
            <a:off x="6475414" y="2974976"/>
            <a:ext cx="1087437" cy="303213"/>
          </a:xfrm>
          <a:custGeom>
            <a:avLst/>
            <a:gdLst>
              <a:gd name="T0" fmla="*/ 0 w 685"/>
              <a:gd name="T1" fmla="*/ 2147483646 h 191"/>
              <a:gd name="T2" fmla="*/ 2147483646 w 685"/>
              <a:gd name="T3" fmla="*/ 2147483646 h 191"/>
              <a:gd name="T4" fmla="*/ 2147483646 w 685"/>
              <a:gd name="T5" fmla="*/ 0 h 191"/>
              <a:gd name="T6" fmla="*/ 0 60000 65536"/>
              <a:gd name="T7" fmla="*/ 0 60000 65536"/>
              <a:gd name="T8" fmla="*/ 0 60000 65536"/>
              <a:gd name="T9" fmla="*/ 0 w 685"/>
              <a:gd name="T10" fmla="*/ 0 h 191"/>
              <a:gd name="T11" fmla="*/ 685 w 685"/>
              <a:gd name="T12" fmla="*/ 191 h 191"/>
            </a:gdLst>
            <a:ahLst/>
            <a:cxnLst>
              <a:cxn ang="T6">
                <a:pos x="T0" y="T1"/>
              </a:cxn>
              <a:cxn ang="T7">
                <a:pos x="T2" y="T3"/>
              </a:cxn>
              <a:cxn ang="T8">
                <a:pos x="T4" y="T5"/>
              </a:cxn>
            </a:cxnLst>
            <a:rect l="T9" t="T10" r="T11" b="T12"/>
            <a:pathLst>
              <a:path w="685" h="191">
                <a:moveTo>
                  <a:pt x="0" y="191"/>
                </a:moveTo>
                <a:cubicBezTo>
                  <a:pt x="231" y="183"/>
                  <a:pt x="463" y="175"/>
                  <a:pt x="574" y="143"/>
                </a:cubicBezTo>
                <a:cubicBezTo>
                  <a:pt x="685" y="111"/>
                  <a:pt x="677" y="55"/>
                  <a:pt x="669" y="0"/>
                </a:cubicBez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4" name="Line 185"/>
          <p:cNvSpPr>
            <a:spLocks noChangeShapeType="1"/>
          </p:cNvSpPr>
          <p:nvPr/>
        </p:nvSpPr>
        <p:spPr bwMode="auto">
          <a:xfrm flipH="1">
            <a:off x="4425951" y="3429001"/>
            <a:ext cx="911225" cy="835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45" name="Text Box 186"/>
          <p:cNvSpPr txBox="1">
            <a:spLocks noChangeArrowheads="1"/>
          </p:cNvSpPr>
          <p:nvPr/>
        </p:nvSpPr>
        <p:spPr bwMode="auto">
          <a:xfrm>
            <a:off x="4729164" y="4340225"/>
            <a:ext cx="1182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PLD Block</a:t>
            </a:r>
          </a:p>
        </p:txBody>
      </p:sp>
      <p:sp>
        <p:nvSpPr>
          <p:cNvPr id="34846" name="Line 187"/>
          <p:cNvSpPr>
            <a:spLocks noChangeShapeType="1"/>
          </p:cNvSpPr>
          <p:nvPr/>
        </p:nvSpPr>
        <p:spPr bwMode="auto">
          <a:xfrm flipV="1">
            <a:off x="5564188" y="4187825"/>
            <a:ext cx="455612"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47" name="Text Box 188"/>
          <p:cNvSpPr txBox="1">
            <a:spLocks noChangeArrowheads="1"/>
          </p:cNvSpPr>
          <p:nvPr/>
        </p:nvSpPr>
        <p:spPr bwMode="auto">
          <a:xfrm>
            <a:off x="1524000" y="4187826"/>
            <a:ext cx="13477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Interconnect</a:t>
            </a:r>
          </a:p>
          <a:p>
            <a:pPr>
              <a:spcBef>
                <a:spcPct val="0"/>
              </a:spcBef>
              <a:buClrTx/>
              <a:buSzTx/>
              <a:buFontTx/>
              <a:buNone/>
            </a:pPr>
            <a:r>
              <a:rPr lang="en-US" altLang="en-US" sz="1600">
                <a:latin typeface="Book Antiqua" panose="02040602050305030304" pitchFamily="18" charset="0"/>
              </a:rPr>
              <a:t>overlayed </a:t>
            </a:r>
          </a:p>
          <a:p>
            <a:pPr>
              <a:spcBef>
                <a:spcPct val="0"/>
              </a:spcBef>
              <a:buClrTx/>
              <a:buSzTx/>
              <a:buFontTx/>
              <a:buNone/>
            </a:pPr>
            <a:r>
              <a:rPr lang="en-US" altLang="en-US" sz="1600">
                <a:latin typeface="Book Antiqua" panose="02040602050305030304" pitchFamily="18" charset="0"/>
              </a:rPr>
              <a:t>on Logic</a:t>
            </a:r>
          </a:p>
          <a:p>
            <a:pPr>
              <a:spcBef>
                <a:spcPct val="0"/>
              </a:spcBef>
              <a:buClrTx/>
              <a:buSzTx/>
              <a:buFontTx/>
              <a:buNone/>
            </a:pPr>
            <a:r>
              <a:rPr lang="en-US" altLang="en-US" sz="1600">
                <a:latin typeface="Book Antiqua" panose="02040602050305030304" pitchFamily="18" charset="0"/>
              </a:rPr>
              <a:t>Blocks</a:t>
            </a:r>
          </a:p>
        </p:txBody>
      </p:sp>
      <p:sp>
        <p:nvSpPr>
          <p:cNvPr id="34848" name="Text Box 189"/>
          <p:cNvSpPr txBox="1">
            <a:spLocks noChangeArrowheads="1"/>
          </p:cNvSpPr>
          <p:nvPr/>
        </p:nvSpPr>
        <p:spPr bwMode="auto">
          <a:xfrm>
            <a:off x="1524000" y="1987551"/>
            <a:ext cx="742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Logic </a:t>
            </a:r>
          </a:p>
          <a:p>
            <a:pPr>
              <a:spcBef>
                <a:spcPct val="0"/>
              </a:spcBef>
              <a:buClrTx/>
              <a:buSzTx/>
              <a:buFontTx/>
              <a:buNone/>
            </a:pPr>
            <a:r>
              <a:rPr lang="en-US" altLang="en-US" sz="1600">
                <a:latin typeface="Book Antiqua" panose="02040602050305030304" pitchFamily="18" charset="0"/>
              </a:rPr>
              <a:t>Block</a:t>
            </a:r>
          </a:p>
        </p:txBody>
      </p:sp>
      <p:sp>
        <p:nvSpPr>
          <p:cNvPr id="34849" name="Line 190"/>
          <p:cNvSpPr>
            <a:spLocks noChangeShapeType="1"/>
          </p:cNvSpPr>
          <p:nvPr/>
        </p:nvSpPr>
        <p:spPr bwMode="auto">
          <a:xfrm>
            <a:off x="2149476" y="2139950"/>
            <a:ext cx="835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50" name="Text Box 191"/>
          <p:cNvSpPr txBox="1">
            <a:spLocks noChangeArrowheads="1"/>
          </p:cNvSpPr>
          <p:nvPr/>
        </p:nvSpPr>
        <p:spPr bwMode="auto">
          <a:xfrm>
            <a:off x="1693864" y="773113"/>
            <a:ext cx="1347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Interconnect</a:t>
            </a:r>
          </a:p>
        </p:txBody>
      </p:sp>
      <p:sp>
        <p:nvSpPr>
          <p:cNvPr id="34851" name="Freeform 192"/>
          <p:cNvSpPr>
            <a:spLocks/>
          </p:cNvSpPr>
          <p:nvPr/>
        </p:nvSpPr>
        <p:spPr bwMode="auto">
          <a:xfrm>
            <a:off x="2174876" y="1152526"/>
            <a:ext cx="354013" cy="531813"/>
          </a:xfrm>
          <a:custGeom>
            <a:avLst/>
            <a:gdLst>
              <a:gd name="T0" fmla="*/ 2147483646 w 223"/>
              <a:gd name="T1" fmla="*/ 0 h 335"/>
              <a:gd name="T2" fmla="*/ 2147483646 w 223"/>
              <a:gd name="T3" fmla="*/ 2147483646 h 335"/>
              <a:gd name="T4" fmla="*/ 2147483646 w 223"/>
              <a:gd name="T5" fmla="*/ 2147483646 h 335"/>
              <a:gd name="T6" fmla="*/ 0 60000 65536"/>
              <a:gd name="T7" fmla="*/ 0 60000 65536"/>
              <a:gd name="T8" fmla="*/ 0 60000 65536"/>
              <a:gd name="T9" fmla="*/ 0 w 223"/>
              <a:gd name="T10" fmla="*/ 0 h 335"/>
              <a:gd name="T11" fmla="*/ 223 w 223"/>
              <a:gd name="T12" fmla="*/ 335 h 335"/>
            </a:gdLst>
            <a:ahLst/>
            <a:cxnLst>
              <a:cxn ang="T6">
                <a:pos x="T0" y="T1"/>
              </a:cxn>
              <a:cxn ang="T7">
                <a:pos x="T2" y="T3"/>
              </a:cxn>
              <a:cxn ang="T8">
                <a:pos x="T4" y="T5"/>
              </a:cxn>
            </a:cxnLst>
            <a:rect l="T9" t="T10" r="T11" b="T12"/>
            <a:pathLst>
              <a:path w="223" h="335">
                <a:moveTo>
                  <a:pt x="32" y="0"/>
                </a:moveTo>
                <a:cubicBezTo>
                  <a:pt x="16" y="91"/>
                  <a:pt x="0" y="183"/>
                  <a:pt x="32" y="239"/>
                </a:cubicBezTo>
                <a:cubicBezTo>
                  <a:pt x="64" y="295"/>
                  <a:pt x="143" y="315"/>
                  <a:pt x="223" y="335"/>
                </a:cubicBez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2" name="Text Box 193"/>
          <p:cNvSpPr txBox="1">
            <a:spLocks noChangeArrowheads="1"/>
          </p:cNvSpPr>
          <p:nvPr/>
        </p:nvSpPr>
        <p:spPr bwMode="auto">
          <a:xfrm>
            <a:off x="3440113" y="34290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solidFill>
                  <a:schemeClr val="folHlink"/>
                </a:solidFill>
                <a:latin typeface="Book Antiqua" panose="02040602050305030304" pitchFamily="18" charset="0"/>
              </a:rPr>
              <a:t>Sea-of-Gate</a:t>
            </a:r>
            <a:r>
              <a:rPr lang="en-US" altLang="en-US" sz="1600">
                <a:latin typeface="Book Antiqua" panose="02040602050305030304" pitchFamily="18" charset="0"/>
              </a:rPr>
              <a:t>s</a:t>
            </a:r>
          </a:p>
        </p:txBody>
      </p:sp>
      <p:sp>
        <p:nvSpPr>
          <p:cNvPr id="34853" name="Text Box 194"/>
          <p:cNvSpPr txBox="1">
            <a:spLocks noChangeArrowheads="1"/>
          </p:cNvSpPr>
          <p:nvPr/>
        </p:nvSpPr>
        <p:spPr bwMode="auto">
          <a:xfrm>
            <a:off x="7766051" y="3276600"/>
            <a:ext cx="1795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solidFill>
                  <a:schemeClr val="folHlink"/>
                </a:solidFill>
                <a:latin typeface="Book Antiqua" panose="02040602050305030304" pitchFamily="18" charset="0"/>
              </a:rPr>
              <a:t>Hierarchical PLD</a:t>
            </a:r>
          </a:p>
        </p:txBody>
      </p:sp>
      <p:sp>
        <p:nvSpPr>
          <p:cNvPr id="34854" name="Text Box 195"/>
          <p:cNvSpPr txBox="1">
            <a:spLocks noChangeArrowheads="1"/>
          </p:cNvSpPr>
          <p:nvPr/>
        </p:nvSpPr>
        <p:spPr bwMode="auto">
          <a:xfrm>
            <a:off x="9055100" y="4643438"/>
            <a:ext cx="1347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Book Antiqua" panose="02040602050305030304" pitchFamily="18" charset="0"/>
              </a:rPr>
              <a:t>Interconnect</a:t>
            </a:r>
          </a:p>
        </p:txBody>
      </p:sp>
      <p:sp>
        <p:nvSpPr>
          <p:cNvPr id="34855" name="Line 196"/>
          <p:cNvSpPr>
            <a:spLocks noChangeShapeType="1"/>
          </p:cNvSpPr>
          <p:nvPr/>
        </p:nvSpPr>
        <p:spPr bwMode="auto">
          <a:xfrm flipH="1">
            <a:off x="7462838" y="4795838"/>
            <a:ext cx="1592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56" name="Text Box 197"/>
          <p:cNvSpPr txBox="1">
            <a:spLocks noChangeArrowheads="1"/>
          </p:cNvSpPr>
          <p:nvPr/>
        </p:nvSpPr>
        <p:spPr bwMode="auto">
          <a:xfrm>
            <a:off x="3440113" y="620713"/>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solidFill>
                  <a:schemeClr val="folHlink"/>
                </a:solidFill>
                <a:latin typeface="Book Antiqua" panose="02040602050305030304" pitchFamily="18" charset="0"/>
              </a:rPr>
              <a:t>Symmetrical Array</a:t>
            </a:r>
          </a:p>
        </p:txBody>
      </p:sp>
      <p:sp>
        <p:nvSpPr>
          <p:cNvPr id="34857" name="Text Box 198"/>
          <p:cNvSpPr txBox="1">
            <a:spLocks noChangeArrowheads="1"/>
          </p:cNvSpPr>
          <p:nvPr/>
        </p:nvSpPr>
        <p:spPr bwMode="auto">
          <a:xfrm>
            <a:off x="3667125" y="165101"/>
            <a:ext cx="414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u="sng">
                <a:solidFill>
                  <a:schemeClr val="folHlink"/>
                </a:solidFill>
                <a:latin typeface="Book Antiqua" panose="02040602050305030304" pitchFamily="18" charset="0"/>
              </a:rPr>
              <a:t>Classes of common commercial FPGA</a:t>
            </a:r>
          </a:p>
        </p:txBody>
      </p:sp>
      <p:sp>
        <p:nvSpPr>
          <p:cNvPr id="34858" name="Text Box 199"/>
          <p:cNvSpPr txBox="1">
            <a:spLocks noChangeArrowheads="1"/>
          </p:cNvSpPr>
          <p:nvPr/>
        </p:nvSpPr>
        <p:spPr bwMode="auto">
          <a:xfrm>
            <a:off x="2908300" y="6237288"/>
            <a:ext cx="622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solidFill>
                  <a:schemeClr val="hlink"/>
                </a:solidFill>
                <a:latin typeface="Book Antiqua" panose="02040602050305030304" pitchFamily="18" charset="0"/>
              </a:rPr>
              <a:t>Various Block Architecture &amp; Routing Architecture</a:t>
            </a:r>
          </a:p>
        </p:txBody>
      </p:sp>
    </p:spTree>
    <p:extLst>
      <p:ext uri="{BB962C8B-B14F-4D97-AF65-F5344CB8AC3E}">
        <p14:creationId xmlns:p14="http://schemas.microsoft.com/office/powerpoint/2010/main" val="28911757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6776" y="180453"/>
            <a:ext cx="8404999" cy="5725047"/>
          </a:xfrm>
          <a:prstGeom prst="rect">
            <a:avLst/>
          </a:prstGeom>
        </p:spPr>
      </p:pic>
    </p:spTree>
    <p:extLst>
      <p:ext uri="{BB962C8B-B14F-4D97-AF65-F5344CB8AC3E}">
        <p14:creationId xmlns:p14="http://schemas.microsoft.com/office/powerpoint/2010/main" val="36745275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031923" y="1825625"/>
            <a:ext cx="6128153" cy="4351338"/>
          </a:xfrm>
          <a:prstGeom prst="rect">
            <a:avLst/>
          </a:prstGeom>
        </p:spPr>
      </p:pic>
    </p:spTree>
    <p:extLst>
      <p:ext uri="{BB962C8B-B14F-4D97-AF65-F5344CB8AC3E}">
        <p14:creationId xmlns:p14="http://schemas.microsoft.com/office/powerpoint/2010/main" val="10357795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52282" y="240560"/>
            <a:ext cx="8641977" cy="6998739"/>
          </a:xfrm>
          <a:prstGeom prst="rect">
            <a:avLst/>
          </a:prstGeom>
        </p:spPr>
      </p:pic>
    </p:spTree>
    <p:extLst>
      <p:ext uri="{BB962C8B-B14F-4D97-AF65-F5344CB8AC3E}">
        <p14:creationId xmlns:p14="http://schemas.microsoft.com/office/powerpoint/2010/main" val="19136155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41042" y="681317"/>
            <a:ext cx="9960041" cy="5934017"/>
          </a:xfrm>
          <a:prstGeom prst="rect">
            <a:avLst/>
          </a:prstGeom>
        </p:spPr>
      </p:pic>
    </p:spTree>
    <p:extLst>
      <p:ext uri="{BB962C8B-B14F-4D97-AF65-F5344CB8AC3E}">
        <p14:creationId xmlns:p14="http://schemas.microsoft.com/office/powerpoint/2010/main" val="8889337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09800" y="152400"/>
            <a:ext cx="7772400" cy="609600"/>
          </a:xfrm>
        </p:spPr>
        <p:txBody>
          <a:bodyPr>
            <a:normAutofit fontScale="90000"/>
          </a:bodyPr>
          <a:lstStyle/>
          <a:p>
            <a:pPr eaLnBrk="1" hangingPunct="1"/>
            <a:r>
              <a:rPr lang="en-US" altLang="en-US" smtClean="0"/>
              <a:t>Xilinx 4000-series FPGAs</a:t>
            </a:r>
          </a:p>
        </p:txBody>
      </p:sp>
      <p:graphicFrame>
        <p:nvGraphicFramePr>
          <p:cNvPr id="23555" name="Object 3"/>
          <p:cNvGraphicFramePr>
            <a:graphicFrameLocks noChangeAspect="1"/>
          </p:cNvGraphicFramePr>
          <p:nvPr/>
        </p:nvGraphicFramePr>
        <p:xfrm>
          <a:off x="1981200" y="914401"/>
          <a:ext cx="8534400" cy="5578475"/>
        </p:xfrm>
        <a:graphic>
          <a:graphicData uri="http://schemas.openxmlformats.org/presentationml/2006/ole">
            <mc:AlternateContent xmlns:mc="http://schemas.openxmlformats.org/markup-compatibility/2006">
              <mc:Choice xmlns:v="urn:schemas-microsoft-com:vml" Requires="v">
                <p:oleObj spid="_x0000_s16393" name="Artwork" r:id="rId3" imgW="5609524" imgH="3666667" progId="Adobe.Illustrator.7">
                  <p:embed/>
                </p:oleObj>
              </mc:Choice>
              <mc:Fallback>
                <p:oleObj name="Artwork" r:id="rId3" imgW="5609524" imgH="3666667" progId="Adobe.Illustrator.7">
                  <p:embed/>
                  <p:pic>
                    <p:nvPicPr>
                      <p:cNvPr id="235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14401"/>
                        <a:ext cx="8534400" cy="557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Text Box 4"/>
          <p:cNvSpPr txBox="1">
            <a:spLocks noChangeArrowheads="1"/>
          </p:cNvSpPr>
          <p:nvPr/>
        </p:nvSpPr>
        <p:spPr bwMode="auto">
          <a:xfrm>
            <a:off x="8839200" y="65532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altLang="en-US" sz="1400"/>
              <a:t>Rissacher EE365</a:t>
            </a:r>
          </a:p>
        </p:txBody>
      </p:sp>
      <p:sp>
        <p:nvSpPr>
          <p:cNvPr id="23557" name="Text Box 5"/>
          <p:cNvSpPr txBox="1">
            <a:spLocks noChangeArrowheads="1"/>
          </p:cNvSpPr>
          <p:nvPr/>
        </p:nvSpPr>
        <p:spPr bwMode="auto">
          <a:xfrm>
            <a:off x="1524000" y="65532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400"/>
              <a:t>Lect #14</a:t>
            </a:r>
          </a:p>
        </p:txBody>
      </p:sp>
    </p:spTree>
    <p:extLst>
      <p:ext uri="{BB962C8B-B14F-4D97-AF65-F5344CB8AC3E}">
        <p14:creationId xmlns:p14="http://schemas.microsoft.com/office/powerpoint/2010/main" val="12686525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97288" y="1481138"/>
            <a:ext cx="5599112" cy="5281612"/>
          </a:xfrm>
          <a:noFill/>
        </p:spPr>
      </p:pic>
      <p:sp>
        <p:nvSpPr>
          <p:cNvPr id="14338" name="Title 1"/>
          <p:cNvSpPr>
            <a:spLocks noGrp="1"/>
          </p:cNvSpPr>
          <p:nvPr>
            <p:ph type="title"/>
          </p:nvPr>
        </p:nvSpPr>
        <p:spPr/>
        <p:txBody>
          <a:bodyPr>
            <a:normAutofit/>
          </a:bodyPr>
          <a:lstStyle/>
          <a:p>
            <a:pPr>
              <a:defRPr/>
            </a:pPr>
            <a:r>
              <a:rPr lang="en-US" dirty="0" smtClean="0"/>
              <a:t>Xilinx </a:t>
            </a:r>
            <a:r>
              <a:rPr lang="en-US" dirty="0" err="1" smtClean="0"/>
              <a:t>Virtex</a:t>
            </a:r>
            <a:r>
              <a:rPr lang="en-US" dirty="0" smtClean="0"/>
              <a:t>-II Pro Development System</a:t>
            </a:r>
          </a:p>
        </p:txBody>
      </p:sp>
    </p:spTree>
    <p:extLst>
      <p:ext uri="{BB962C8B-B14F-4D97-AF65-F5344CB8AC3E}">
        <p14:creationId xmlns:p14="http://schemas.microsoft.com/office/powerpoint/2010/main" val="17928848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94050" y="1481138"/>
            <a:ext cx="5803900" cy="4525962"/>
          </a:xfrm>
          <a:noFill/>
        </p:spPr>
      </p:pic>
      <p:sp>
        <p:nvSpPr>
          <p:cNvPr id="15362" name="Title 1"/>
          <p:cNvSpPr>
            <a:spLocks noGrp="1"/>
          </p:cNvSpPr>
          <p:nvPr>
            <p:ph type="title"/>
          </p:nvPr>
        </p:nvSpPr>
        <p:spPr/>
        <p:txBody>
          <a:bodyPr>
            <a:normAutofit/>
          </a:bodyPr>
          <a:lstStyle/>
          <a:p>
            <a:pPr>
              <a:defRPr/>
            </a:pPr>
            <a:r>
              <a:rPr lang="en-US" dirty="0" smtClean="0"/>
              <a:t>Xilinx </a:t>
            </a:r>
            <a:r>
              <a:rPr lang="en-US" dirty="0" err="1" smtClean="0"/>
              <a:t>Virtex</a:t>
            </a:r>
            <a:r>
              <a:rPr lang="en-US" dirty="0" smtClean="0"/>
              <a:t>-II Pro Development System Logic and FPGA Interaction </a:t>
            </a:r>
          </a:p>
        </p:txBody>
      </p:sp>
    </p:spTree>
    <p:extLst>
      <p:ext uri="{BB962C8B-B14F-4D97-AF65-F5344CB8AC3E}">
        <p14:creationId xmlns:p14="http://schemas.microsoft.com/office/powerpoint/2010/main" val="13583532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a:xfrm>
            <a:off x="1905000" y="228600"/>
            <a:ext cx="8229600" cy="1143000"/>
          </a:xfrm>
        </p:spPr>
        <p:txBody>
          <a:bodyPr>
            <a:noAutofit/>
          </a:bodyPr>
          <a:lstStyle/>
          <a:p>
            <a:pPr>
              <a:defRPr/>
            </a:pPr>
            <a:r>
              <a:rPr lang="en-US" sz="3700" dirty="0">
                <a:solidFill>
                  <a:schemeClr val="bg1"/>
                </a:solidFill>
              </a:rPr>
              <a:t>Xilinx </a:t>
            </a:r>
            <a:r>
              <a:rPr lang="en-US" sz="3700" dirty="0" err="1">
                <a:solidFill>
                  <a:schemeClr val="bg1"/>
                </a:solidFill>
              </a:rPr>
              <a:t>Virtex</a:t>
            </a:r>
            <a:r>
              <a:rPr lang="en-US" sz="3700" dirty="0">
                <a:solidFill>
                  <a:schemeClr val="bg1"/>
                </a:solidFill>
              </a:rPr>
              <a:t> 5 Development System (Front)</a:t>
            </a:r>
          </a:p>
        </p:txBody>
      </p:sp>
      <p:pic>
        <p:nvPicPr>
          <p:cNvPr id="72707" name="Picture 4"/>
          <p:cNvPicPr>
            <a:picLocks noChangeAspect="1" noChangeArrowheads="1"/>
          </p:cNvPicPr>
          <p:nvPr/>
        </p:nvPicPr>
        <p:blipFill>
          <a:blip r:embed="rId3">
            <a:extLst>
              <a:ext uri="{28A0092B-C50C-407E-A947-70E740481C1C}">
                <a14:useLocalDpi xmlns:a14="http://schemas.microsoft.com/office/drawing/2010/main" val="0"/>
              </a:ext>
            </a:extLst>
          </a:blip>
          <a:srcRect l="6667" t="40285" r="16667" b="9036"/>
          <a:stretch>
            <a:fillRect/>
          </a:stretch>
        </p:blipFill>
        <p:spPr bwMode="auto">
          <a:xfrm>
            <a:off x="3810000" y="1754188"/>
            <a:ext cx="6019800"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1391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normAutofit/>
          </a:bodyPr>
          <a:lstStyle/>
          <a:p>
            <a:pPr>
              <a:defRPr/>
            </a:pPr>
            <a:r>
              <a:rPr lang="en-US" dirty="0" smtClean="0">
                <a:solidFill>
                  <a:schemeClr val="bg1"/>
                </a:solidFill>
              </a:rPr>
              <a:t>Xilinx </a:t>
            </a:r>
            <a:r>
              <a:rPr lang="en-US" dirty="0" err="1" smtClean="0">
                <a:solidFill>
                  <a:schemeClr val="bg1"/>
                </a:solidFill>
              </a:rPr>
              <a:t>Virtex</a:t>
            </a:r>
            <a:r>
              <a:rPr lang="en-US" dirty="0" smtClean="0">
                <a:solidFill>
                  <a:schemeClr val="bg1"/>
                </a:solidFill>
              </a:rPr>
              <a:t> 5 Development System (Back)</a:t>
            </a:r>
          </a:p>
        </p:txBody>
      </p:sp>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l="6667" t="45482" r="20000" b="14233"/>
          <a:stretch>
            <a:fillRect/>
          </a:stretch>
        </p:blipFill>
        <p:spPr bwMode="auto">
          <a:xfrm>
            <a:off x="2057401" y="1933576"/>
            <a:ext cx="60166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4513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Xilinx Spartan-3E Starter Kit</a:t>
            </a:r>
            <a:endParaRPr lang="el-GR" altLang="en-US" smtClean="0"/>
          </a:p>
        </p:txBody>
      </p:sp>
      <p:sp>
        <p:nvSpPr>
          <p:cNvPr id="5123" name="Rectangle 3"/>
          <p:cNvSpPr>
            <a:spLocks noGrp="1" noChangeArrowheads="1"/>
          </p:cNvSpPr>
          <p:nvPr>
            <p:ph type="body" idx="1"/>
          </p:nvPr>
        </p:nvSpPr>
        <p:spPr>
          <a:xfrm>
            <a:off x="1676400" y="3429000"/>
            <a:ext cx="1447800" cy="609600"/>
          </a:xfrm>
        </p:spPr>
        <p:txBody>
          <a:bodyPr/>
          <a:lstStyle/>
          <a:p>
            <a:pPr eaLnBrk="1" hangingPunct="1">
              <a:buFontTx/>
              <a:buNone/>
            </a:pPr>
            <a:r>
              <a:rPr lang="en-US" altLang="en-US" smtClean="0">
                <a:solidFill>
                  <a:srgbClr val="FF3300"/>
                </a:solidFill>
              </a:rPr>
              <a:t>FPGA</a:t>
            </a:r>
            <a:endParaRPr lang="el-GR" altLang="en-US" smtClean="0">
              <a:solidFill>
                <a:srgbClr val="FF3300"/>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371601"/>
            <a:ext cx="5819775"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Oval 5"/>
          <p:cNvSpPr>
            <a:spLocks noChangeArrowheads="1"/>
          </p:cNvSpPr>
          <p:nvPr/>
        </p:nvSpPr>
        <p:spPr bwMode="auto">
          <a:xfrm>
            <a:off x="5486400" y="3276600"/>
            <a:ext cx="914400" cy="8382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6" name="Line 6"/>
          <p:cNvSpPr>
            <a:spLocks noChangeShapeType="1"/>
          </p:cNvSpPr>
          <p:nvPr/>
        </p:nvSpPr>
        <p:spPr bwMode="auto">
          <a:xfrm>
            <a:off x="2895600" y="3733800"/>
            <a:ext cx="25908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Oval 8"/>
          <p:cNvSpPr>
            <a:spLocks noChangeArrowheads="1"/>
          </p:cNvSpPr>
          <p:nvPr/>
        </p:nvSpPr>
        <p:spPr bwMode="auto">
          <a:xfrm>
            <a:off x="7315200" y="5562600"/>
            <a:ext cx="12192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9" name="Line 9"/>
          <p:cNvSpPr>
            <a:spLocks noChangeShapeType="1"/>
          </p:cNvSpPr>
          <p:nvPr/>
        </p:nvSpPr>
        <p:spPr bwMode="auto">
          <a:xfrm flipH="1">
            <a:off x="8534400" y="5791200"/>
            <a:ext cx="6096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Rectangle 10"/>
          <p:cNvSpPr>
            <a:spLocks noChangeArrowheads="1"/>
          </p:cNvSpPr>
          <p:nvPr/>
        </p:nvSpPr>
        <p:spPr bwMode="auto">
          <a:xfrm>
            <a:off x="9144000" y="5562600"/>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a:solidFill>
                  <a:srgbClr val="FF3300"/>
                </a:solidFill>
              </a:rPr>
              <a:t>switches</a:t>
            </a:r>
            <a:endParaRPr lang="el-GR" altLang="en-US" sz="2400">
              <a:solidFill>
                <a:srgbClr val="FF3300"/>
              </a:solidFill>
            </a:endParaRPr>
          </a:p>
        </p:txBody>
      </p:sp>
      <p:sp>
        <p:nvSpPr>
          <p:cNvPr id="5131" name="Oval 11"/>
          <p:cNvSpPr>
            <a:spLocks noChangeArrowheads="1"/>
          </p:cNvSpPr>
          <p:nvPr/>
        </p:nvSpPr>
        <p:spPr bwMode="auto">
          <a:xfrm>
            <a:off x="3810000" y="5029200"/>
            <a:ext cx="1219200" cy="10668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2" name="Line 12"/>
          <p:cNvSpPr>
            <a:spLocks noChangeShapeType="1"/>
          </p:cNvSpPr>
          <p:nvPr/>
        </p:nvSpPr>
        <p:spPr bwMode="auto">
          <a:xfrm>
            <a:off x="2971800" y="5562600"/>
            <a:ext cx="838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Rectangle 13"/>
          <p:cNvSpPr>
            <a:spLocks noChangeArrowheads="1"/>
          </p:cNvSpPr>
          <p:nvPr/>
        </p:nvSpPr>
        <p:spPr bwMode="auto">
          <a:xfrm>
            <a:off x="1676400" y="5257800"/>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a:solidFill>
                  <a:srgbClr val="FF3300"/>
                </a:solidFill>
              </a:rPr>
              <a:t>buttons</a:t>
            </a:r>
            <a:endParaRPr lang="el-GR" altLang="en-US" sz="2800">
              <a:solidFill>
                <a:srgbClr val="FF3300"/>
              </a:solidFill>
            </a:endParaRPr>
          </a:p>
        </p:txBody>
      </p:sp>
      <p:sp>
        <p:nvSpPr>
          <p:cNvPr id="5134" name="Oval 14"/>
          <p:cNvSpPr>
            <a:spLocks noChangeArrowheads="1"/>
          </p:cNvSpPr>
          <p:nvPr/>
        </p:nvSpPr>
        <p:spPr bwMode="auto">
          <a:xfrm>
            <a:off x="7315200" y="5181600"/>
            <a:ext cx="1219200" cy="4572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5" name="Line 15"/>
          <p:cNvSpPr>
            <a:spLocks noChangeShapeType="1"/>
          </p:cNvSpPr>
          <p:nvPr/>
        </p:nvSpPr>
        <p:spPr bwMode="auto">
          <a:xfrm flipH="1">
            <a:off x="8534400" y="5410200"/>
            <a:ext cx="6096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Rectangle 16"/>
          <p:cNvSpPr>
            <a:spLocks noChangeArrowheads="1"/>
          </p:cNvSpPr>
          <p:nvPr/>
        </p:nvSpPr>
        <p:spPr bwMode="auto">
          <a:xfrm>
            <a:off x="9220200" y="51816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a:solidFill>
                  <a:srgbClr val="FF3300"/>
                </a:solidFill>
              </a:rPr>
              <a:t>LEDs</a:t>
            </a:r>
            <a:endParaRPr lang="el-GR" altLang="en-US" sz="2400">
              <a:solidFill>
                <a:srgbClr val="FF3300"/>
              </a:solidFill>
            </a:endParaRPr>
          </a:p>
        </p:txBody>
      </p:sp>
    </p:spTree>
    <p:extLst>
      <p:ext uri="{BB962C8B-B14F-4D97-AF65-F5344CB8AC3E}">
        <p14:creationId xmlns:p14="http://schemas.microsoft.com/office/powerpoint/2010/main" val="1355176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5"/>
                                        </p:tgtEl>
                                        <p:attrNameLst>
                                          <p:attrName>style.visibility</p:attrName>
                                        </p:attrNameLst>
                                      </p:cBhvr>
                                      <p:to>
                                        <p:strVal val="visible"/>
                                      </p:to>
                                    </p:set>
                                    <p:anim calcmode="lin" valueType="num">
                                      <p:cBhvr additive="base">
                                        <p:cTn id="11" dur="500" fill="hold"/>
                                        <p:tgtEl>
                                          <p:spTgt spid="5125"/>
                                        </p:tgtEl>
                                        <p:attrNameLst>
                                          <p:attrName>ppt_x</p:attrName>
                                        </p:attrNameLst>
                                      </p:cBhvr>
                                      <p:tavLst>
                                        <p:tav tm="0">
                                          <p:val>
                                            <p:strVal val="0-#ppt_w/2"/>
                                          </p:val>
                                        </p:tav>
                                        <p:tav tm="100000">
                                          <p:val>
                                            <p:strVal val="#ppt_x"/>
                                          </p:val>
                                        </p:tav>
                                      </p:tavLst>
                                    </p:anim>
                                    <p:anim calcmode="lin" valueType="num">
                                      <p:cBhvr additive="base">
                                        <p:cTn id="12" dur="500" fill="hold"/>
                                        <p:tgtEl>
                                          <p:spTgt spid="512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126"/>
                                        </p:tgtEl>
                                        <p:attrNameLst>
                                          <p:attrName>style.visibility</p:attrName>
                                        </p:attrNameLst>
                                      </p:cBhvr>
                                      <p:to>
                                        <p:strVal val="visible"/>
                                      </p:to>
                                    </p:set>
                                    <p:anim calcmode="lin" valueType="num">
                                      <p:cBhvr additive="base">
                                        <p:cTn id="15" dur="500" fill="hold"/>
                                        <p:tgtEl>
                                          <p:spTgt spid="5126"/>
                                        </p:tgtEl>
                                        <p:attrNameLst>
                                          <p:attrName>ppt_x</p:attrName>
                                        </p:attrNameLst>
                                      </p:cBhvr>
                                      <p:tavLst>
                                        <p:tav tm="0">
                                          <p:val>
                                            <p:strVal val="0-#ppt_w/2"/>
                                          </p:val>
                                        </p:tav>
                                        <p:tav tm="100000">
                                          <p:val>
                                            <p:strVal val="#ppt_x"/>
                                          </p:val>
                                        </p:tav>
                                      </p:tavLst>
                                    </p:anim>
                                    <p:anim calcmode="lin" valueType="num">
                                      <p:cBhvr additive="base">
                                        <p:cTn id="16"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5131"/>
                                        </p:tgtEl>
                                        <p:attrNameLst>
                                          <p:attrName>style.visibility</p:attrName>
                                        </p:attrNameLst>
                                      </p:cBhvr>
                                      <p:to>
                                        <p:strVal val="visible"/>
                                      </p:to>
                                    </p:set>
                                    <p:anim calcmode="lin" valueType="num">
                                      <p:cBhvr additive="base">
                                        <p:cTn id="29" dur="500" fill="hold"/>
                                        <p:tgtEl>
                                          <p:spTgt spid="5131"/>
                                        </p:tgtEl>
                                        <p:attrNameLst>
                                          <p:attrName>ppt_x</p:attrName>
                                        </p:attrNameLst>
                                      </p:cBhvr>
                                      <p:tavLst>
                                        <p:tav tm="0">
                                          <p:val>
                                            <p:strVal val="0-#ppt_w/2"/>
                                          </p:val>
                                        </p:tav>
                                        <p:tav tm="100000">
                                          <p:val>
                                            <p:strVal val="#ppt_x"/>
                                          </p:val>
                                        </p:tav>
                                      </p:tavLst>
                                    </p:anim>
                                    <p:anim calcmode="lin" valueType="num">
                                      <p:cBhvr additive="base">
                                        <p:cTn id="30" dur="500" fill="hold"/>
                                        <p:tgtEl>
                                          <p:spTgt spid="513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132"/>
                                        </p:tgtEl>
                                        <p:attrNameLst>
                                          <p:attrName>style.visibility</p:attrName>
                                        </p:attrNameLst>
                                      </p:cBhvr>
                                      <p:to>
                                        <p:strVal val="visible"/>
                                      </p:to>
                                    </p:set>
                                    <p:anim calcmode="lin" valueType="num">
                                      <p:cBhvr additive="base">
                                        <p:cTn id="33" dur="500" fill="hold"/>
                                        <p:tgtEl>
                                          <p:spTgt spid="5132"/>
                                        </p:tgtEl>
                                        <p:attrNameLst>
                                          <p:attrName>ppt_x</p:attrName>
                                        </p:attrNameLst>
                                      </p:cBhvr>
                                      <p:tavLst>
                                        <p:tav tm="0">
                                          <p:val>
                                            <p:strVal val="0-#ppt_w/2"/>
                                          </p:val>
                                        </p:tav>
                                        <p:tav tm="100000">
                                          <p:val>
                                            <p:strVal val="#ppt_x"/>
                                          </p:val>
                                        </p:tav>
                                      </p:tavLst>
                                    </p:anim>
                                    <p:anim calcmode="lin" valueType="num">
                                      <p:cBhvr additive="base">
                                        <p:cTn id="34" dur="500" fill="hold"/>
                                        <p:tgtEl>
                                          <p:spTgt spid="513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133"/>
                                        </p:tgtEl>
                                        <p:attrNameLst>
                                          <p:attrName>style.visibility</p:attrName>
                                        </p:attrNameLst>
                                      </p:cBhvr>
                                      <p:to>
                                        <p:strVal val="visible"/>
                                      </p:to>
                                    </p:set>
                                    <p:anim calcmode="lin" valueType="num">
                                      <p:cBhvr additive="base">
                                        <p:cTn id="37" dur="500" fill="hold"/>
                                        <p:tgtEl>
                                          <p:spTgt spid="5133"/>
                                        </p:tgtEl>
                                        <p:attrNameLst>
                                          <p:attrName>ppt_x</p:attrName>
                                        </p:attrNameLst>
                                      </p:cBhvr>
                                      <p:tavLst>
                                        <p:tav tm="0">
                                          <p:val>
                                            <p:strVal val="0-#ppt_w/2"/>
                                          </p:val>
                                        </p:tav>
                                        <p:tav tm="100000">
                                          <p:val>
                                            <p:strVal val="#ppt_x"/>
                                          </p:val>
                                        </p:tav>
                                      </p:tavLst>
                                    </p:anim>
                                    <p:anim calcmode="lin" valueType="num">
                                      <p:cBhvr additive="base">
                                        <p:cTn id="38"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136"/>
                                        </p:tgtEl>
                                        <p:attrNameLst>
                                          <p:attrName>style.visibility</p:attrName>
                                        </p:attrNameLst>
                                      </p:cBhvr>
                                      <p:to>
                                        <p:strVal val="visible"/>
                                      </p:to>
                                    </p:set>
                                    <p:anim calcmode="lin" valueType="num">
                                      <p:cBhvr additive="base">
                                        <p:cTn id="43" dur="500" fill="hold"/>
                                        <p:tgtEl>
                                          <p:spTgt spid="5136"/>
                                        </p:tgtEl>
                                        <p:attrNameLst>
                                          <p:attrName>ppt_x</p:attrName>
                                        </p:attrNameLst>
                                      </p:cBhvr>
                                      <p:tavLst>
                                        <p:tav tm="0">
                                          <p:val>
                                            <p:strVal val="1+#ppt_w/2"/>
                                          </p:val>
                                        </p:tav>
                                        <p:tav tm="100000">
                                          <p:val>
                                            <p:strVal val="#ppt_x"/>
                                          </p:val>
                                        </p:tav>
                                      </p:tavLst>
                                    </p:anim>
                                    <p:anim calcmode="lin" valueType="num">
                                      <p:cBhvr additive="base">
                                        <p:cTn id="44" dur="500" fill="hold"/>
                                        <p:tgtEl>
                                          <p:spTgt spid="5136"/>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135"/>
                                        </p:tgtEl>
                                        <p:attrNameLst>
                                          <p:attrName>style.visibility</p:attrName>
                                        </p:attrNameLst>
                                      </p:cBhvr>
                                      <p:to>
                                        <p:strVal val="visible"/>
                                      </p:to>
                                    </p:set>
                                    <p:anim calcmode="lin" valueType="num">
                                      <p:cBhvr additive="base">
                                        <p:cTn id="47" dur="500" fill="hold"/>
                                        <p:tgtEl>
                                          <p:spTgt spid="5135"/>
                                        </p:tgtEl>
                                        <p:attrNameLst>
                                          <p:attrName>ppt_x</p:attrName>
                                        </p:attrNameLst>
                                      </p:cBhvr>
                                      <p:tavLst>
                                        <p:tav tm="0">
                                          <p:val>
                                            <p:strVal val="1+#ppt_w/2"/>
                                          </p:val>
                                        </p:tav>
                                        <p:tav tm="100000">
                                          <p:val>
                                            <p:strVal val="#ppt_x"/>
                                          </p:val>
                                        </p:tav>
                                      </p:tavLst>
                                    </p:anim>
                                    <p:anim calcmode="lin" valueType="num">
                                      <p:cBhvr additive="base">
                                        <p:cTn id="48" dur="500" fill="hold"/>
                                        <p:tgtEl>
                                          <p:spTgt spid="513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5134"/>
                                        </p:tgtEl>
                                        <p:attrNameLst>
                                          <p:attrName>style.visibility</p:attrName>
                                        </p:attrNameLst>
                                      </p:cBhvr>
                                      <p:to>
                                        <p:strVal val="visible"/>
                                      </p:to>
                                    </p:set>
                                    <p:anim calcmode="lin" valueType="num">
                                      <p:cBhvr additive="base">
                                        <p:cTn id="51" dur="500" fill="hold"/>
                                        <p:tgtEl>
                                          <p:spTgt spid="5134"/>
                                        </p:tgtEl>
                                        <p:attrNameLst>
                                          <p:attrName>ppt_x</p:attrName>
                                        </p:attrNameLst>
                                      </p:cBhvr>
                                      <p:tavLst>
                                        <p:tav tm="0">
                                          <p:val>
                                            <p:strVal val="1+#ppt_w/2"/>
                                          </p:val>
                                        </p:tav>
                                        <p:tav tm="100000">
                                          <p:val>
                                            <p:strVal val="#ppt_x"/>
                                          </p:val>
                                        </p:tav>
                                      </p:tavLst>
                                    </p:anim>
                                    <p:anim calcmode="lin" valueType="num">
                                      <p:cBhvr additive="base">
                                        <p:cTn id="52"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30" grpId="0"/>
      <p:bldP spid="5133" grpId="0"/>
      <p:bldP spid="5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63CBD0F-CC17-4D17-A49A-634326249610}" type="slidenum">
              <a:rPr lang="en-US" altLang="en-US" sz="1400"/>
              <a:pPr>
                <a:spcBef>
                  <a:spcPct val="0"/>
                </a:spcBef>
                <a:buClrTx/>
                <a:buSzTx/>
                <a:buFontTx/>
                <a:buNone/>
              </a:pPr>
              <a:t>9</a:t>
            </a:fld>
            <a:endParaRPr lang="en-US" altLang="en-US" sz="1400"/>
          </a:p>
        </p:txBody>
      </p:sp>
      <p:graphicFrame>
        <p:nvGraphicFramePr>
          <p:cNvPr id="206850" name="Group 2"/>
          <p:cNvGraphicFramePr>
            <a:graphicFrameLocks noGrp="1"/>
          </p:cNvGraphicFramePr>
          <p:nvPr/>
        </p:nvGraphicFramePr>
        <p:xfrm>
          <a:off x="2605089" y="1228725"/>
          <a:ext cx="7210425" cy="4575176"/>
        </p:xfrm>
        <a:graphic>
          <a:graphicData uri="http://schemas.openxmlformats.org/drawingml/2006/table">
            <a:tbl>
              <a:tblPr/>
              <a:tblGrid>
                <a:gridCol w="1482725">
                  <a:extLst>
                    <a:ext uri="{9D8B030D-6E8A-4147-A177-3AD203B41FA5}">
                      <a16:colId xmlns:a16="http://schemas.microsoft.com/office/drawing/2014/main" val="20000"/>
                    </a:ext>
                  </a:extLst>
                </a:gridCol>
                <a:gridCol w="1868487">
                  <a:extLst>
                    <a:ext uri="{9D8B030D-6E8A-4147-A177-3AD203B41FA5}">
                      <a16:colId xmlns:a16="http://schemas.microsoft.com/office/drawing/2014/main" val="20001"/>
                    </a:ext>
                  </a:extLst>
                </a:gridCol>
                <a:gridCol w="2112963">
                  <a:extLst>
                    <a:ext uri="{9D8B030D-6E8A-4147-A177-3AD203B41FA5}">
                      <a16:colId xmlns:a16="http://schemas.microsoft.com/office/drawing/2014/main" val="20002"/>
                    </a:ext>
                  </a:extLst>
                </a:gridCol>
                <a:gridCol w="1746250">
                  <a:extLst>
                    <a:ext uri="{9D8B030D-6E8A-4147-A177-3AD203B41FA5}">
                      <a16:colId xmlns:a16="http://schemas.microsoft.com/office/drawing/2014/main" val="20003"/>
                    </a:ext>
                  </a:extLst>
                </a:gridCol>
              </a:tblGrid>
              <a:tr h="5608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Company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General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Architecture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Logic Block</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Type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Programming Technology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1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Xilinx</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Symmetrical Array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Look-up Table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Static RAM</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Actel</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Row-based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Multiplexer-Based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Anti-fuse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1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Altera</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Hierarchical-PLD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PLD Block</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EPROM</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Plessey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Sea-of-Gates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NAND-gate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Static RAM</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PLUS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Hierarchical-PLD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PLD Block</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EPROM</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AMD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Hierarchical-PLD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PLD Block</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EEPROM</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5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QuickLogic</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Symmetrical Array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Multiplexer-Based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Anti-fuse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Algotronix</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Sea-of-gates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Multiplexers &amp; Basic Gate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Static RAM</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608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Concurrent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Sea-of-gates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Multiplexers &amp; Basic Gate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Static RAM</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Book Antiqua"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4929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Book Antiqua" pitchFamily="18" charset="0"/>
                        </a:rPr>
                        <a:t>Crosspoint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Row-based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Transistors Pairs &amp;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Multiplexers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Book Antiqua" pitchFamily="18" charset="0"/>
                        </a:rPr>
                        <a:t>Anti-fuse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4817" name="Text Box 64"/>
          <p:cNvSpPr txBox="1">
            <a:spLocks noChangeArrowheads="1"/>
          </p:cNvSpPr>
          <p:nvPr/>
        </p:nvSpPr>
        <p:spPr bwMode="auto">
          <a:xfrm>
            <a:off x="4953001" y="304800"/>
            <a:ext cx="2473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a:solidFill>
                  <a:schemeClr val="folHlink"/>
                </a:solidFill>
                <a:latin typeface="Book Antiqua" panose="02040602050305030304" pitchFamily="18" charset="0"/>
              </a:rPr>
              <a:t>FPGAs….[1]</a:t>
            </a:r>
          </a:p>
        </p:txBody>
      </p:sp>
      <p:sp>
        <p:nvSpPr>
          <p:cNvPr id="74818" name="Text Box 65"/>
          <p:cNvSpPr txBox="1">
            <a:spLocks noChangeArrowheads="1"/>
          </p:cNvSpPr>
          <p:nvPr/>
        </p:nvSpPr>
        <p:spPr bwMode="auto">
          <a:xfrm>
            <a:off x="3363914" y="5934076"/>
            <a:ext cx="5684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Book Antiqua" panose="02040602050305030304" pitchFamily="18" charset="0"/>
              </a:rPr>
              <a:t>Table 2.2 Summary of Commercially Available FPGAs</a:t>
            </a:r>
          </a:p>
        </p:txBody>
      </p:sp>
    </p:spTree>
    <p:extLst>
      <p:ext uri="{BB962C8B-B14F-4D97-AF65-F5344CB8AC3E}">
        <p14:creationId xmlns:p14="http://schemas.microsoft.com/office/powerpoint/2010/main" val="9807688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0375" t="61179" r="46408" b="29932"/>
          <a:stretch>
            <a:fillRect/>
          </a:stretch>
        </p:blipFill>
        <p:spPr>
          <a:xfrm>
            <a:off x="1752600" y="1905000"/>
            <a:ext cx="1720850" cy="1524000"/>
          </a:xfrm>
          <a:noFill/>
        </p:spPr>
      </p:pic>
      <p:sp>
        <p:nvSpPr>
          <p:cNvPr id="19458" name="Title 1"/>
          <p:cNvSpPr>
            <a:spLocks noGrp="1"/>
          </p:cNvSpPr>
          <p:nvPr>
            <p:ph type="title"/>
          </p:nvPr>
        </p:nvSpPr>
        <p:spPr/>
        <p:txBody>
          <a:bodyPr>
            <a:normAutofit/>
          </a:bodyPr>
          <a:lstStyle/>
          <a:p>
            <a:pPr>
              <a:defRPr/>
            </a:pPr>
            <a:r>
              <a:rPr lang="en-US" smtClean="0"/>
              <a:t>Virtex 5 Development System Components (FPGA)</a:t>
            </a:r>
          </a:p>
        </p:txBody>
      </p:sp>
      <p:sp>
        <p:nvSpPr>
          <p:cNvPr id="78852" name="TextBox 4"/>
          <p:cNvSpPr txBox="1">
            <a:spLocks noChangeArrowheads="1"/>
          </p:cNvSpPr>
          <p:nvPr/>
        </p:nvSpPr>
        <p:spPr bwMode="auto">
          <a:xfrm>
            <a:off x="3886200" y="1828800"/>
            <a:ext cx="2895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a:t>Configurable Logic Blocks</a:t>
            </a:r>
          </a:p>
          <a:p>
            <a:pPr eaLnBrk="1" hangingPunct="1"/>
            <a:r>
              <a:rPr lang="en-US" altLang="en-US" sz="1400" i="1"/>
              <a:t>Array (Row*Column): 160*54</a:t>
            </a:r>
          </a:p>
          <a:p>
            <a:pPr eaLnBrk="1" hangingPunct="1"/>
            <a:r>
              <a:rPr lang="en-US" altLang="en-US" sz="1400" i="1"/>
              <a:t>Virtex 5 Slices: 17,280</a:t>
            </a:r>
          </a:p>
          <a:p>
            <a:pPr eaLnBrk="1" hangingPunct="1"/>
            <a:r>
              <a:rPr lang="en-US" altLang="en-US" sz="1400" i="1"/>
              <a:t>Max Distributed RAM (Kb): 1,120</a:t>
            </a:r>
          </a:p>
        </p:txBody>
      </p:sp>
      <p:sp>
        <p:nvSpPr>
          <p:cNvPr id="78853" name="TextBox 5"/>
          <p:cNvSpPr txBox="1">
            <a:spLocks noChangeArrowheads="1"/>
          </p:cNvSpPr>
          <p:nvPr/>
        </p:nvSpPr>
        <p:spPr bwMode="auto">
          <a:xfrm>
            <a:off x="3886200" y="2971800"/>
            <a:ext cx="289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a:t>Block RAM Blocks</a:t>
            </a:r>
          </a:p>
          <a:p>
            <a:pPr eaLnBrk="1" hangingPunct="1"/>
            <a:r>
              <a:rPr lang="en-US" altLang="en-US" sz="1400" i="1"/>
              <a:t>18Kb: 296</a:t>
            </a:r>
          </a:p>
          <a:p>
            <a:pPr eaLnBrk="1" hangingPunct="1"/>
            <a:r>
              <a:rPr lang="en-US" altLang="en-US" sz="1400" i="1"/>
              <a:t>36Kb: 148</a:t>
            </a:r>
          </a:p>
          <a:p>
            <a:pPr eaLnBrk="1" hangingPunct="1"/>
            <a:r>
              <a:rPr lang="en-US" altLang="en-US" sz="1400" i="1"/>
              <a:t>Max (Kb): 5,328</a:t>
            </a:r>
          </a:p>
        </p:txBody>
      </p:sp>
      <p:sp>
        <p:nvSpPr>
          <p:cNvPr id="78854" name="TextBox 6"/>
          <p:cNvSpPr txBox="1">
            <a:spLocks noChangeArrowheads="1"/>
          </p:cNvSpPr>
          <p:nvPr/>
        </p:nvSpPr>
        <p:spPr bwMode="auto">
          <a:xfrm>
            <a:off x="3886200" y="4114800"/>
            <a:ext cx="419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a:t>DSP48E Slices: 64</a:t>
            </a:r>
          </a:p>
          <a:p>
            <a:pPr eaLnBrk="1" hangingPunct="1"/>
            <a:r>
              <a:rPr lang="en-US" altLang="en-US" sz="1400" i="1"/>
              <a:t>CMTs: 6</a:t>
            </a:r>
          </a:p>
          <a:p>
            <a:pPr eaLnBrk="1" hangingPunct="1"/>
            <a:r>
              <a:rPr lang="en-US" altLang="en-US" sz="1400" i="1"/>
              <a:t>PowerPC Processor Blocks: 0</a:t>
            </a:r>
          </a:p>
          <a:p>
            <a:pPr eaLnBrk="1" hangingPunct="1"/>
            <a:endParaRPr lang="en-US" altLang="en-US" sz="1400" i="1"/>
          </a:p>
        </p:txBody>
      </p:sp>
      <p:sp>
        <p:nvSpPr>
          <p:cNvPr id="7" name="TextBox 6"/>
          <p:cNvSpPr txBox="1">
            <a:spLocks noChangeArrowheads="1"/>
          </p:cNvSpPr>
          <p:nvPr/>
        </p:nvSpPr>
        <p:spPr bwMode="auto">
          <a:xfrm>
            <a:off x="7162800" y="1503364"/>
            <a:ext cx="3200400" cy="2154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a:solidFill>
                  <a:srgbClr val="C00000"/>
                </a:solidFill>
              </a:rPr>
              <a:t>In Comparison to the Virtex 2</a:t>
            </a:r>
          </a:p>
          <a:p>
            <a:pPr eaLnBrk="1" hangingPunct="1"/>
            <a:endParaRPr lang="en-US" altLang="en-US" sz="1600" b="1" i="1"/>
          </a:p>
          <a:p>
            <a:pPr eaLnBrk="1" hangingPunct="1"/>
            <a:r>
              <a:rPr lang="en-US" altLang="en-US" sz="1600" b="1" i="1"/>
              <a:t>Configurable Logic Blocks</a:t>
            </a:r>
          </a:p>
          <a:p>
            <a:pPr eaLnBrk="1" hangingPunct="1"/>
            <a:r>
              <a:rPr lang="en-US" altLang="en-US" sz="1400" i="1"/>
              <a:t>Array (Row*Column): 80*46</a:t>
            </a:r>
          </a:p>
          <a:p>
            <a:pPr eaLnBrk="1" hangingPunct="1"/>
            <a:r>
              <a:rPr lang="en-US" altLang="en-US" sz="1400" i="1"/>
              <a:t>Virtex 2 Slices: 13,969</a:t>
            </a:r>
          </a:p>
          <a:p>
            <a:pPr eaLnBrk="1" hangingPunct="1"/>
            <a:r>
              <a:rPr lang="en-US" altLang="en-US" sz="1400" i="1"/>
              <a:t>Max Distributed RAM (Kb): 428</a:t>
            </a:r>
          </a:p>
          <a:p>
            <a:pPr eaLnBrk="1" hangingPunct="1"/>
            <a:endParaRPr lang="en-US" altLang="en-US" sz="1400" i="1"/>
          </a:p>
          <a:p>
            <a:pPr eaLnBrk="1" hangingPunct="1"/>
            <a:r>
              <a:rPr lang="en-US" altLang="en-US" sz="1600" b="1" i="1"/>
              <a:t>Block RAM Blocks</a:t>
            </a:r>
          </a:p>
          <a:p>
            <a:pPr eaLnBrk="1" hangingPunct="1"/>
            <a:r>
              <a:rPr lang="en-US" altLang="en-US" sz="1400" i="1"/>
              <a:t>Max (Kb): 2,448</a:t>
            </a:r>
          </a:p>
        </p:txBody>
      </p:sp>
      <p:pic>
        <p:nvPicPr>
          <p:cNvPr id="788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886200"/>
            <a:ext cx="32400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580021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a:defRPr/>
            </a:pPr>
            <a:r>
              <a:rPr lang="en-US" smtClean="0"/>
              <a:t>Programming Environment</a:t>
            </a:r>
            <a:br>
              <a:rPr lang="en-US" smtClean="0"/>
            </a:br>
            <a:r>
              <a:rPr lang="en-US" smtClean="0"/>
              <a:t>(ISE Simulator)</a:t>
            </a:r>
          </a:p>
        </p:txBody>
      </p:sp>
      <p:sp>
        <p:nvSpPr>
          <p:cNvPr id="97283" name="Rectangle 4"/>
          <p:cNvSpPr>
            <a:spLocks noChangeArrowheads="1"/>
          </p:cNvSpPr>
          <p:nvPr/>
        </p:nvSpPr>
        <p:spPr bwMode="auto">
          <a:xfrm>
            <a:off x="1981200" y="1997076"/>
            <a:ext cx="6172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1400">
                <a:latin typeface="Eras Bold ITC" panose="020B0907030504020204" pitchFamily="34" charset="0"/>
              </a:rPr>
              <a:t>ISE Foundation (Project Navigator) allows for the start of the FPGA design process</a:t>
            </a:r>
          </a:p>
          <a:p>
            <a:pPr eaLnBrk="1" hangingPunct="1">
              <a:buFont typeface="Arial" panose="020B0604020202020204" pitchFamily="34" charset="0"/>
              <a:buChar char="•"/>
            </a:pPr>
            <a:endParaRPr lang="en-US" altLang="en-US" sz="1400">
              <a:latin typeface="Eras Bold ITC" panose="020B0907030504020204" pitchFamily="34" charset="0"/>
            </a:endParaRPr>
          </a:p>
          <a:p>
            <a:pPr eaLnBrk="1" hangingPunct="1">
              <a:buFont typeface="Arial" panose="020B0604020202020204" pitchFamily="34" charset="0"/>
              <a:buChar char="•"/>
            </a:pPr>
            <a:endParaRPr lang="en-US" altLang="en-US" sz="1400">
              <a:latin typeface="Eras Bold ITC" panose="020B0907030504020204" pitchFamily="34" charset="0"/>
            </a:endParaRPr>
          </a:p>
          <a:p>
            <a:pPr eaLnBrk="1" hangingPunct="1">
              <a:buFont typeface="Arial" panose="020B0604020202020204" pitchFamily="34" charset="0"/>
              <a:buChar char="•"/>
            </a:pPr>
            <a:r>
              <a:rPr lang="en-US" altLang="en-US" sz="1400">
                <a:latin typeface="Eras Bold ITC" panose="020B0907030504020204" pitchFamily="34" charset="0"/>
              </a:rPr>
              <a:t>Runs in background to maintain operation and flow of design by managing the chain of tools involved including but not limited to: Embedded Development Kit (EDK), ChipScope Pro and AccelDSP</a:t>
            </a:r>
          </a:p>
          <a:p>
            <a:pPr eaLnBrk="1" hangingPunct="1">
              <a:buFont typeface="Arial" panose="020B0604020202020204" pitchFamily="34" charset="0"/>
              <a:buChar char="•"/>
            </a:pPr>
            <a:endParaRPr lang="en-US" altLang="en-US" sz="1400">
              <a:latin typeface="Eras Bold ITC" panose="020B0907030504020204" pitchFamily="34" charset="0"/>
            </a:endParaRPr>
          </a:p>
          <a:p>
            <a:pPr eaLnBrk="1" hangingPunct="1">
              <a:buFont typeface="Arial" panose="020B0604020202020204" pitchFamily="34" charset="0"/>
              <a:buChar char="•"/>
            </a:pPr>
            <a:endParaRPr lang="en-US" altLang="en-US" sz="1400">
              <a:latin typeface="Eras Bold ITC" panose="020B0907030504020204" pitchFamily="34" charset="0"/>
            </a:endParaRPr>
          </a:p>
          <a:p>
            <a:pPr eaLnBrk="1" hangingPunct="1">
              <a:buFont typeface="Arial" panose="020B0604020202020204" pitchFamily="34" charset="0"/>
              <a:buChar char="•"/>
            </a:pPr>
            <a:r>
              <a:rPr lang="en-US" altLang="en-US" sz="1400">
                <a:latin typeface="Eras Bold ITC" panose="020B0907030504020204" pitchFamily="34" charset="0"/>
              </a:rPr>
              <a:t>EDK consists of XPS as mentioned before this can be run independently to begin a project however use of the project navigator provides for a more organized design process of an embedded system</a:t>
            </a:r>
          </a:p>
        </p:txBody>
      </p:sp>
    </p:spTree>
    <p:extLst>
      <p:ext uri="{BB962C8B-B14F-4D97-AF65-F5344CB8AC3E}">
        <p14:creationId xmlns:p14="http://schemas.microsoft.com/office/powerpoint/2010/main" val="36257378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Recommended Tool Set</a:t>
            </a:r>
          </a:p>
        </p:txBody>
      </p:sp>
      <p:sp>
        <p:nvSpPr>
          <p:cNvPr id="59395" name="Rectangle 3"/>
          <p:cNvSpPr>
            <a:spLocks noGrp="1" noChangeArrowheads="1"/>
          </p:cNvSpPr>
          <p:nvPr>
            <p:ph type="body" idx="1"/>
          </p:nvPr>
        </p:nvSpPr>
        <p:spPr/>
        <p:txBody>
          <a:bodyPr/>
          <a:lstStyle/>
          <a:p>
            <a:pPr eaLnBrk="1" hangingPunct="1"/>
            <a:r>
              <a:rPr lang="en-US" altLang="en-US" smtClean="0"/>
              <a:t>Design Entry</a:t>
            </a:r>
          </a:p>
          <a:p>
            <a:pPr lvl="1" eaLnBrk="1" hangingPunct="1"/>
            <a:r>
              <a:rPr lang="en-US" altLang="en-US" smtClean="0"/>
              <a:t>HDL Designer / Active HDL / Text Pad</a:t>
            </a:r>
          </a:p>
          <a:p>
            <a:pPr eaLnBrk="1" hangingPunct="1"/>
            <a:r>
              <a:rPr lang="en-US" altLang="en-US" smtClean="0"/>
              <a:t>Simulation</a:t>
            </a:r>
          </a:p>
          <a:p>
            <a:pPr lvl="1" eaLnBrk="1" hangingPunct="1"/>
            <a:r>
              <a:rPr lang="en-US" altLang="en-US" smtClean="0"/>
              <a:t>ModelSim / Active HDL / NC Sim</a:t>
            </a:r>
          </a:p>
          <a:p>
            <a:pPr eaLnBrk="1" hangingPunct="1"/>
            <a:r>
              <a:rPr lang="en-US" altLang="en-US" smtClean="0"/>
              <a:t>Synthesis</a:t>
            </a:r>
          </a:p>
          <a:p>
            <a:pPr lvl="1" eaLnBrk="1" hangingPunct="1"/>
            <a:r>
              <a:rPr lang="en-US" altLang="en-US" smtClean="0"/>
              <a:t>XST / Amplify / Synplify</a:t>
            </a:r>
          </a:p>
          <a:p>
            <a:pPr eaLnBrk="1" hangingPunct="1"/>
            <a:r>
              <a:rPr lang="en-US" altLang="en-US" smtClean="0"/>
              <a:t>Place &amp; Route</a:t>
            </a:r>
          </a:p>
          <a:p>
            <a:pPr lvl="1" eaLnBrk="1" hangingPunct="1"/>
            <a:r>
              <a:rPr lang="en-US" altLang="en-US" smtClean="0"/>
              <a:t>ISE</a:t>
            </a:r>
          </a:p>
          <a:p>
            <a:pPr eaLnBrk="1" hangingPunct="1"/>
            <a:endParaRPr lang="en-US" altLang="en-US" smtClean="0"/>
          </a:p>
        </p:txBody>
      </p:sp>
    </p:spTree>
    <p:extLst>
      <p:ext uri="{BB962C8B-B14F-4D97-AF65-F5344CB8AC3E}">
        <p14:creationId xmlns:p14="http://schemas.microsoft.com/office/powerpoint/2010/main" val="33637881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0" y="685801"/>
          <a:ext cx="8153400" cy="6283321"/>
        </p:xfrm>
        <a:graphic>
          <a:graphicData uri="http://schemas.openxmlformats.org/drawingml/2006/table">
            <a:tbl>
              <a:tblPr/>
              <a:tblGrid>
                <a:gridCol w="1730375">
                  <a:extLst>
                    <a:ext uri="{9D8B030D-6E8A-4147-A177-3AD203B41FA5}">
                      <a16:colId xmlns:a16="http://schemas.microsoft.com/office/drawing/2014/main" val="20000"/>
                    </a:ext>
                  </a:extLst>
                </a:gridCol>
                <a:gridCol w="1452563">
                  <a:extLst>
                    <a:ext uri="{9D8B030D-6E8A-4147-A177-3AD203B41FA5}">
                      <a16:colId xmlns:a16="http://schemas.microsoft.com/office/drawing/2014/main" val="20001"/>
                    </a:ext>
                  </a:extLst>
                </a:gridCol>
                <a:gridCol w="1452562">
                  <a:extLst>
                    <a:ext uri="{9D8B030D-6E8A-4147-A177-3AD203B41FA5}">
                      <a16:colId xmlns:a16="http://schemas.microsoft.com/office/drawing/2014/main" val="20002"/>
                    </a:ext>
                  </a:extLst>
                </a:gridCol>
                <a:gridCol w="1454150">
                  <a:extLst>
                    <a:ext uri="{9D8B030D-6E8A-4147-A177-3AD203B41FA5}">
                      <a16:colId xmlns:a16="http://schemas.microsoft.com/office/drawing/2014/main" val="20003"/>
                    </a:ext>
                  </a:extLst>
                </a:gridCol>
                <a:gridCol w="1152525">
                  <a:extLst>
                    <a:ext uri="{9D8B030D-6E8A-4147-A177-3AD203B41FA5}">
                      <a16:colId xmlns:a16="http://schemas.microsoft.com/office/drawing/2014/main" val="20004"/>
                    </a:ext>
                  </a:extLst>
                </a:gridCol>
                <a:gridCol w="911225">
                  <a:extLst>
                    <a:ext uri="{9D8B030D-6E8A-4147-A177-3AD203B41FA5}">
                      <a16:colId xmlns:a16="http://schemas.microsoft.com/office/drawing/2014/main" val="20005"/>
                    </a:ext>
                  </a:extLst>
                </a:gridCol>
              </a:tblGrid>
              <a:tr h="3079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Features</a:t>
                      </a:r>
                      <a:endParaRPr kumimoji="0" lang="en-US" sz="1200" b="1" i="0" u="none" strike="noStrike" cap="none" normalizeH="0" baseline="0" dirty="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A4FC1"/>
                          </a:solidFill>
                          <a:effectLst/>
                          <a:latin typeface="Arial" pitchFamily="34" charset="0"/>
                          <a:ea typeface="MS Mincho" pitchFamily="49" charset="-128"/>
                          <a:cs typeface="Times New Roman" pitchFamily="18" charset="0"/>
                          <a:hlinkClick r:id=""/>
                        </a:rPr>
                        <a:t>Artix-7</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A4FC1"/>
                          </a:solidFill>
                          <a:effectLst/>
                          <a:latin typeface="Arial" pitchFamily="34" charset="0"/>
                          <a:ea typeface="MS Mincho" pitchFamily="49" charset="-128"/>
                          <a:cs typeface="Times New Roman" pitchFamily="18" charset="0"/>
                          <a:hlinkClick r:id=""/>
                        </a:rPr>
                        <a:t>Kintex-7</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A4FC1"/>
                          </a:solidFill>
                          <a:effectLst/>
                          <a:latin typeface="Arial" pitchFamily="34" charset="0"/>
                          <a:ea typeface="MS Mincho" pitchFamily="49" charset="-128"/>
                          <a:cs typeface="Times New Roman" pitchFamily="18" charset="0"/>
                          <a:hlinkClick r:id=""/>
                        </a:rPr>
                        <a:t>Virtex-7</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A4FC1"/>
                          </a:solidFill>
                          <a:effectLst/>
                          <a:latin typeface="Arial" pitchFamily="34" charset="0"/>
                          <a:ea typeface="MS Mincho" pitchFamily="49" charset="-128"/>
                          <a:cs typeface="Times New Roman" pitchFamily="18" charset="0"/>
                          <a:hlinkClick r:id=""/>
                        </a:rPr>
                        <a:t>Spartan-6</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A4FC1"/>
                          </a:solidFill>
                          <a:effectLst/>
                          <a:latin typeface="Arial" pitchFamily="34" charset="0"/>
                          <a:ea typeface="MS Mincho" pitchFamily="49" charset="-128"/>
                          <a:cs typeface="Times New Roman" pitchFamily="18" charset="0"/>
                          <a:hlinkClick r:id=""/>
                        </a:rPr>
                        <a:t>Virtex-6</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Logic Cells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352,000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480,000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2,000,000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150,000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760,000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extLst>
                  <a:ext uri="{0D108BD9-81ED-4DB2-BD59-A6C34878D82A}">
                    <a16:rowId xmlns:a16="http://schemas.microsoft.com/office/drawing/2014/main" val="10001"/>
                  </a:ext>
                </a:extLst>
              </a:tr>
              <a:tr h="307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BlockRAM</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19Mb</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34Mb</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68Mb</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4.8Mb</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38Mb</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DSP Slices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1,040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1,920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3,600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180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2,016</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extLst>
                  <a:ext uri="{0D108BD9-81ED-4DB2-BD59-A6C34878D82A}">
                    <a16:rowId xmlns:a16="http://schemas.microsoft.com/office/drawing/2014/main" val="10003"/>
                  </a:ext>
                </a:extLst>
              </a:tr>
              <a:tr h="617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DSP Performance (symmetric FIR)</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1,248GMACS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2,845GMACS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5,335GMACS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140GMACS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2,419GMACS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7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Transceiver Count</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16</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32</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96</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8</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72</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extLst>
                  <a:ext uri="{0D108BD9-81ED-4DB2-BD59-A6C34878D82A}">
                    <a16:rowId xmlns:a16="http://schemas.microsoft.com/office/drawing/2014/main" val="10005"/>
                  </a:ext>
                </a:extLst>
              </a:tr>
              <a:tr h="307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Transceiver Speed</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6.6Gb/s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12.5Gb/s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28.05Gb/s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3.2Gb/s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11.18Gb/s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7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Total Transceiver Bandwidth (full duplex)</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211Gb/s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800Gb/s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2,784Gb/s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50Gb/s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536Gb/s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extLst>
                  <a:ext uri="{0D108BD9-81ED-4DB2-BD59-A6C34878D82A}">
                    <a16:rowId xmlns:a16="http://schemas.microsoft.com/office/drawing/2014/main" val="10007"/>
                  </a:ext>
                </a:extLst>
              </a:tr>
              <a:tr h="365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Memory Interface (DDR3)</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1,066Mb/s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1,866Mb/s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1,866Mb/s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800Mb/s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1,066Mb/s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PCI Express® Interface</a:t>
                      </a:r>
                      <a:endParaRPr kumimoji="0" lang="en-US" sz="1200" b="1" i="0" u="none" strike="noStrike" cap="none" normalizeH="0" baseline="0" dirty="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Gen2x4</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Gen2x8</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Gen3x8</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Gen1x1</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Gen2x8</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extLst>
                  <a:ext uri="{0D108BD9-81ED-4DB2-BD59-A6C34878D82A}">
                    <a16:rowId xmlns:a16="http://schemas.microsoft.com/office/drawing/2014/main" val="10009"/>
                  </a:ext>
                </a:extLst>
              </a:tr>
              <a:tr h="617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Agile Mixed Signal (AMS)/XADC</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Configuration AES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extLst>
                  <a:ext uri="{0D108BD9-81ED-4DB2-BD59-A6C34878D82A}">
                    <a16:rowId xmlns:a16="http://schemas.microsoft.com/office/drawing/2014/main" val="10011"/>
                  </a:ext>
                </a:extLst>
              </a:tr>
              <a:tr h="307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I/O Pins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600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500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1,200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576</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1,200</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617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I/O Voltage</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1.2V, 1.35V, 1.5V, 1.8V, 2.5V, 3.3V</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1.2V, 1.35V, 1.5V, 1.8V, 2.5V, 3.3V</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1.2V, 1.35V, 1.5V, 1.8V, 2.5V, 3.3V</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1.2V, 1.5V, 1.8V, 2.5V, 3.3V</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1.2V, 1.5V, 1.8V, 2.5V</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solidFill>
                      <a:srgbClr val="F2F7FB"/>
                    </a:solidFill>
                  </a:tcPr>
                </a:tc>
                <a:extLst>
                  <a:ext uri="{0D108BD9-81ED-4DB2-BD59-A6C34878D82A}">
                    <a16:rowId xmlns:a16="http://schemas.microsoft.com/office/drawing/2014/main" val="10013"/>
                  </a:ext>
                </a:extLst>
              </a:tr>
              <a:tr h="617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EasyPath Cost Reduction Solution</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Yes</a:t>
                      </a:r>
                      <a:endPar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endParaRPr>
                    </a:p>
                  </a:txBody>
                  <a:tcPr marL="46561" marR="46561" marT="0" marB="0" anchor="ctr" horzOverflow="overflow">
                    <a:lnL w="12700" cap="flat" cmpd="sng" algn="ctr">
                      <a:solidFill>
                        <a:srgbClr val="89A6C8"/>
                      </a:solidFill>
                      <a:prstDash val="solid"/>
                      <a:round/>
                      <a:headEnd type="none" w="med" len="med"/>
                      <a:tailEnd type="none" w="med" len="med"/>
                    </a:lnL>
                    <a:lnR w="12700" cap="flat" cmpd="sng" algn="ctr">
                      <a:solidFill>
                        <a:srgbClr val="89A6C8"/>
                      </a:solidFill>
                      <a:prstDash val="solid"/>
                      <a:round/>
                      <a:headEnd type="none" w="med" len="med"/>
                      <a:tailEnd type="none" w="med" len="med"/>
                    </a:lnR>
                    <a:lnT w="12700" cap="flat" cmpd="sng" algn="ctr">
                      <a:solidFill>
                        <a:srgbClr val="89A6C8"/>
                      </a:solidFill>
                      <a:prstDash val="solid"/>
                      <a:round/>
                      <a:headEnd type="none" w="med" len="med"/>
                      <a:tailEnd type="none" w="med" len="med"/>
                    </a:lnT>
                    <a:lnB w="12700" cap="flat" cmpd="sng" algn="ctr">
                      <a:solidFill>
                        <a:srgbClr val="89A6C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73844" name="Rectangle 1"/>
          <p:cNvSpPr>
            <a:spLocks noChangeArrowheads="1"/>
          </p:cNvSpPr>
          <p:nvPr/>
        </p:nvSpPr>
        <p:spPr bwMode="auto">
          <a:xfrm>
            <a:off x="3124200" y="327"/>
            <a:ext cx="4135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a:solidFill>
                  <a:srgbClr val="000000"/>
                </a:solidFill>
                <a:latin typeface="Arial" panose="020B0604020202020204" pitchFamily="34" charset="0"/>
                <a:ea typeface="MS Mincho" panose="02020609040205080304" pitchFamily="49" charset="-128"/>
              </a:rPr>
              <a:t>FPGA Comparison Table</a:t>
            </a:r>
          </a:p>
        </p:txBody>
      </p:sp>
    </p:spTree>
    <p:extLst>
      <p:ext uri="{BB962C8B-B14F-4D97-AF65-F5344CB8AC3E}">
        <p14:creationId xmlns:p14="http://schemas.microsoft.com/office/powerpoint/2010/main" val="23390680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72564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9599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2536</Words>
  <Application>Microsoft Office PowerPoint</Application>
  <PresentationFormat>Widescreen</PresentationFormat>
  <Paragraphs>757</Paragraphs>
  <Slides>95</Slides>
  <Notes>19</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4</vt:i4>
      </vt:variant>
      <vt:variant>
        <vt:lpstr>Slide Titles</vt:lpstr>
      </vt:variant>
      <vt:variant>
        <vt:i4>95</vt:i4>
      </vt:variant>
    </vt:vector>
  </HeadingPairs>
  <TitlesOfParts>
    <vt:vector size="117" baseType="lpstr">
      <vt:lpstr>MS Mincho</vt:lpstr>
      <vt:lpstr>ＭＳ Ｐゴシック</vt:lpstr>
      <vt:lpstr>Arial</vt:lpstr>
      <vt:lpstr>Arial Black</vt:lpstr>
      <vt:lpstr>Book Antiqua</vt:lpstr>
      <vt:lpstr>Calibri</vt:lpstr>
      <vt:lpstr>Calibri Light</vt:lpstr>
      <vt:lpstr>Cambria</vt:lpstr>
      <vt:lpstr>Eras Bold ITC</vt:lpstr>
      <vt:lpstr>Georgia</vt:lpstr>
      <vt:lpstr>Helvetica</vt:lpstr>
      <vt:lpstr>Impact</vt:lpstr>
      <vt:lpstr>Lucida Grande</vt:lpstr>
      <vt:lpstr>Symbol</vt:lpstr>
      <vt:lpstr>Tahoma</vt:lpstr>
      <vt:lpstr>Times New Roman</vt:lpstr>
      <vt:lpstr>Wingdings</vt:lpstr>
      <vt:lpstr>Office Theme</vt:lpstr>
      <vt:lpstr>Visio</vt:lpstr>
      <vt:lpstr>Artwork</vt:lpstr>
      <vt:lpstr>Document</vt:lpstr>
      <vt:lpstr>Autosketch Drawing</vt:lpstr>
      <vt:lpstr>Semiconductor Chips </vt:lpstr>
      <vt:lpstr>FPGA Principles</vt:lpstr>
      <vt:lpstr>PowerPoint Presentation</vt:lpstr>
      <vt:lpstr>FPGA Advantages</vt:lpstr>
      <vt:lpstr>Manufacturers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Field-Programmable Gate Arrays</vt:lpstr>
      <vt:lpstr>General FPGA chip architecture</vt:lpstr>
      <vt:lpstr>PowerPoint Presentation</vt:lpstr>
      <vt:lpstr>Spartan-II FPGA Family</vt:lpstr>
      <vt:lpstr>Island Style Architecture </vt:lpstr>
      <vt:lpstr>PowerPoint Presentation</vt:lpstr>
      <vt:lpstr>PowerPoint Presentation</vt:lpstr>
      <vt:lpstr>PowerPoint Presentation</vt:lpstr>
      <vt:lpstr>Routing Algorithms</vt:lpstr>
      <vt:lpstr>PowerPoint Presentation</vt:lpstr>
      <vt:lpstr>PowerPoint Presentation</vt:lpstr>
      <vt:lpstr>Xilinx Virtex Architecture</vt:lpstr>
      <vt:lpstr>FPGA - Field Programmable Gate Array</vt:lpstr>
      <vt:lpstr>The structure of FPGA </vt:lpstr>
      <vt:lpstr>Architecture of FPGA-s</vt:lpstr>
      <vt:lpstr>Logical block based on LUT-s</vt:lpstr>
      <vt:lpstr>Example: realisation of function based on MUX-s. </vt:lpstr>
      <vt:lpstr>I/O cells</vt:lpstr>
      <vt:lpstr>PowerPoint Presentation</vt:lpstr>
      <vt:lpstr>Idealized FPGA Logic Block</vt:lpstr>
      <vt:lpstr>PowerPoint Presentation</vt:lpstr>
      <vt:lpstr>The Virtex CLB</vt:lpstr>
      <vt:lpstr>Details of One Virtex Slice</vt:lpstr>
      <vt:lpstr>PowerPoint Presentation</vt:lpstr>
      <vt:lpstr>PowerPoint Presentation</vt:lpstr>
      <vt:lpstr>PowerPoint Presentation</vt:lpstr>
      <vt:lpstr>PowerPoint Presentation</vt:lpstr>
      <vt:lpstr>PowerPoint Presentation</vt:lpstr>
      <vt:lpstr>Configurable Logic Blocks</vt:lpstr>
      <vt:lpstr>PowerPoint Presentation</vt:lpstr>
      <vt:lpstr>Implement Some Larger Functions</vt:lpstr>
      <vt:lpstr>Implements any 5-input Function</vt:lpstr>
      <vt:lpstr>Two Slices: Any 6-input Function</vt:lpstr>
      <vt:lpstr>Fast Carry Chain: Add two bits per slice</vt:lpstr>
      <vt:lpstr>Lookup Tables used as memory (16 x 2) [ Distributed Memory ]</vt:lpstr>
      <vt:lpstr>Lookup Tables used as memory (32 x 1)</vt:lpstr>
      <vt:lpstr>Virtex IOB</vt:lpstr>
      <vt:lpstr>Xilinx Virtex-5 FPGAs</vt:lpstr>
      <vt:lpstr>Virtex-5 CLB</vt:lpstr>
      <vt:lpstr>SLICEL</vt:lpstr>
      <vt:lpstr>SLICEM</vt:lpstr>
      <vt:lpstr>FPGA Design Comparison Virtex-5, Virtex-6, and spartan 6</vt:lpstr>
      <vt:lpstr>PowerPoint Presentation</vt:lpstr>
      <vt:lpstr>PowerPoint Presentation</vt:lpstr>
      <vt:lpstr>FPGA structure</vt:lpstr>
      <vt:lpstr>Simplified CLB Structure</vt:lpstr>
      <vt:lpstr>Example: 4-input AND gate</vt:lpstr>
      <vt:lpstr>Example 2: Find the configuration bits for the following circuit</vt:lpstr>
      <vt:lpstr>Interconnection Network</vt:lpstr>
      <vt:lpstr>Example 3</vt:lpstr>
      <vt:lpstr>CLBs required</vt:lpstr>
      <vt:lpstr>Placement: Select CLBs</vt:lpstr>
      <vt:lpstr>Routing: Select path</vt:lpstr>
      <vt:lpstr>Configuration Bitstream</vt:lpstr>
      <vt:lpstr>Realistic FPGA CLB: Xilinx</vt:lpstr>
      <vt:lpstr>XC 4000</vt:lpstr>
      <vt:lpstr>Xilinx FPGAs (IOB detail)</vt:lpstr>
      <vt:lpstr>XC4000E I/O Block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Xilinx 4000-series FPGAs</vt:lpstr>
      <vt:lpstr>Xilinx Virtex-II Pro Development System</vt:lpstr>
      <vt:lpstr>Xilinx Virtex-II Pro Development System Logic and FPGA Interaction </vt:lpstr>
      <vt:lpstr>Xilinx Virtex 5 Development System (Front)</vt:lpstr>
      <vt:lpstr>Xilinx Virtex 5 Development System (Back)</vt:lpstr>
      <vt:lpstr>Xilinx Spartan-3E Starter Kit</vt:lpstr>
      <vt:lpstr>Virtex 5 Development System Components (FPGA)</vt:lpstr>
      <vt:lpstr>Programming Environment (ISE Simulator)</vt:lpstr>
      <vt:lpstr>Recommended Tool Set</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15</cp:revision>
  <dcterms:created xsi:type="dcterms:W3CDTF">2016-10-03T20:41:37Z</dcterms:created>
  <dcterms:modified xsi:type="dcterms:W3CDTF">2016-10-03T22:48:48Z</dcterms:modified>
</cp:coreProperties>
</file>